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34"/>
  </p:notesMasterIdLst>
  <p:handoutMasterIdLst>
    <p:handoutMasterId r:id="rId35"/>
  </p:handoutMasterIdLst>
  <p:sldIdLst>
    <p:sldId id="336" r:id="rId5"/>
    <p:sldId id="327" r:id="rId6"/>
    <p:sldId id="418" r:id="rId7"/>
    <p:sldId id="420" r:id="rId8"/>
    <p:sldId id="421" r:id="rId9"/>
    <p:sldId id="422" r:id="rId10"/>
    <p:sldId id="419" r:id="rId11"/>
    <p:sldId id="380" r:id="rId12"/>
    <p:sldId id="377" r:id="rId13"/>
    <p:sldId id="378" r:id="rId14"/>
    <p:sldId id="384" r:id="rId15"/>
    <p:sldId id="386" r:id="rId16"/>
    <p:sldId id="416" r:id="rId17"/>
    <p:sldId id="399" r:id="rId18"/>
    <p:sldId id="401" r:id="rId19"/>
    <p:sldId id="397" r:id="rId20"/>
    <p:sldId id="402" r:id="rId21"/>
    <p:sldId id="404" r:id="rId22"/>
    <p:sldId id="388" r:id="rId23"/>
    <p:sldId id="405" r:id="rId24"/>
    <p:sldId id="389" r:id="rId25"/>
    <p:sldId id="407" r:id="rId26"/>
    <p:sldId id="392" r:id="rId27"/>
    <p:sldId id="408" r:id="rId28"/>
    <p:sldId id="409" r:id="rId29"/>
    <p:sldId id="375" r:id="rId30"/>
    <p:sldId id="366" r:id="rId31"/>
    <p:sldId id="365" r:id="rId32"/>
    <p:sldId id="33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2213D"/>
    <a:srgbClr val="00FF00"/>
    <a:srgbClr val="51BD2B"/>
    <a:srgbClr val="F8F8F8"/>
    <a:srgbClr val="F9FAFA"/>
    <a:srgbClr val="FAFAFA"/>
    <a:srgbClr val="FDFEFD"/>
    <a:srgbClr val="FBFBFB"/>
    <a:srgbClr val="001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012EA-CAD7-4561-857A-2C4343C7302D}" v="6" dt="2019-01-10T18:11:04.799"/>
    <p1510:client id="{8D2DAD57-D32D-4C3F-9EF6-B7D78CD59178}" v="16" dt="2019-01-11T15:44:56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5232" autoAdjust="0"/>
  </p:normalViewPr>
  <p:slideViewPr>
    <p:cSldViewPr snapToGrid="0" snapToObjects="1">
      <p:cViewPr varScale="1">
        <p:scale>
          <a:sx n="46" d="100"/>
          <a:sy n="46" d="100"/>
        </p:scale>
        <p:origin x="67" y="7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1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Ruiz" userId="c9fb390c-9801-4207-ab11-bf5eaef1fa1e" providerId="ADAL" clId="{8D2DAD57-D32D-4C3F-9EF6-B7D78CD59178}"/>
    <pc:docChg chg="undo modSld">
      <pc:chgData name="Raul Ruiz" userId="c9fb390c-9801-4207-ab11-bf5eaef1fa1e" providerId="ADAL" clId="{8D2DAD57-D32D-4C3F-9EF6-B7D78CD59178}" dt="2019-01-11T15:44:59.273" v="46" actId="1076"/>
      <pc:docMkLst>
        <pc:docMk/>
      </pc:docMkLst>
      <pc:sldChg chg="modSp">
        <pc:chgData name="Raul Ruiz" userId="c9fb390c-9801-4207-ab11-bf5eaef1fa1e" providerId="ADAL" clId="{8D2DAD57-D32D-4C3F-9EF6-B7D78CD59178}" dt="2019-01-11T15:38:25.720" v="20" actId="1076"/>
        <pc:sldMkLst>
          <pc:docMk/>
          <pc:sldMk cId="1565351219" sldId="336"/>
        </pc:sldMkLst>
        <pc:spChg chg="mod">
          <ac:chgData name="Raul Ruiz" userId="c9fb390c-9801-4207-ab11-bf5eaef1fa1e" providerId="ADAL" clId="{8D2DAD57-D32D-4C3F-9EF6-B7D78CD59178}" dt="2019-01-11T15:38:17.630" v="18" actId="1076"/>
          <ac:spMkLst>
            <pc:docMk/>
            <pc:sldMk cId="1565351219" sldId="336"/>
            <ac:spMk id="7" creationId="{00000000-0000-0000-0000-000000000000}"/>
          </ac:spMkLst>
        </pc:spChg>
        <pc:spChg chg="mod">
          <ac:chgData name="Raul Ruiz" userId="c9fb390c-9801-4207-ab11-bf5eaef1fa1e" providerId="ADAL" clId="{8D2DAD57-D32D-4C3F-9EF6-B7D78CD59178}" dt="2019-01-11T15:38:21.221" v="19" actId="1076"/>
          <ac:spMkLst>
            <pc:docMk/>
            <pc:sldMk cId="1565351219" sldId="336"/>
            <ac:spMk id="9" creationId="{00000000-0000-0000-0000-000000000000}"/>
          </ac:spMkLst>
        </pc:spChg>
        <pc:spChg chg="mod">
          <ac:chgData name="Raul Ruiz" userId="c9fb390c-9801-4207-ab11-bf5eaef1fa1e" providerId="ADAL" clId="{8D2DAD57-D32D-4C3F-9EF6-B7D78CD59178}" dt="2019-01-11T15:38:25.720" v="20" actId="1076"/>
          <ac:spMkLst>
            <pc:docMk/>
            <pc:sldMk cId="1565351219" sldId="336"/>
            <ac:spMk id="11" creationId="{00000000-0000-0000-0000-000000000000}"/>
          </ac:spMkLst>
        </pc:spChg>
        <pc:picChg chg="mod">
          <ac:chgData name="Raul Ruiz" userId="c9fb390c-9801-4207-ab11-bf5eaef1fa1e" providerId="ADAL" clId="{8D2DAD57-D32D-4C3F-9EF6-B7D78CD59178}" dt="2019-01-11T15:38:10.606" v="16" actId="1076"/>
          <ac:picMkLst>
            <pc:docMk/>
            <pc:sldMk cId="1565351219" sldId="336"/>
            <ac:picMk id="12" creationId="{00000000-0000-0000-0000-000000000000}"/>
          </ac:picMkLst>
        </pc:picChg>
      </pc:sldChg>
      <pc:sldChg chg="addSp delSp modSp">
        <pc:chgData name="Raul Ruiz" userId="c9fb390c-9801-4207-ab11-bf5eaef1fa1e" providerId="ADAL" clId="{8D2DAD57-D32D-4C3F-9EF6-B7D78CD59178}" dt="2019-01-11T15:41:36.004" v="37" actId="14100"/>
        <pc:sldMkLst>
          <pc:docMk/>
          <pc:sldMk cId="3412981065" sldId="377"/>
        </pc:sldMkLst>
        <pc:spChg chg="mod">
          <ac:chgData name="Raul Ruiz" userId="c9fb390c-9801-4207-ab11-bf5eaef1fa1e" providerId="ADAL" clId="{8D2DAD57-D32D-4C3F-9EF6-B7D78CD59178}" dt="2019-01-11T15:40:43.351" v="23" actId="20577"/>
          <ac:spMkLst>
            <pc:docMk/>
            <pc:sldMk cId="3412981065" sldId="377"/>
            <ac:spMk id="16" creationId="{96AE8AC1-0EB1-4F25-A941-7949971E5DB3}"/>
          </ac:spMkLst>
        </pc:spChg>
        <pc:spChg chg="add del">
          <ac:chgData name="Raul Ruiz" userId="c9fb390c-9801-4207-ab11-bf5eaef1fa1e" providerId="ADAL" clId="{8D2DAD57-D32D-4C3F-9EF6-B7D78CD59178}" dt="2019-01-11T15:41:01.465" v="25"/>
          <ac:spMkLst>
            <pc:docMk/>
            <pc:sldMk cId="3412981065" sldId="377"/>
            <ac:spMk id="111" creationId="{CB844E4E-3CC2-4ABA-B1B7-1AD8C6893E4E}"/>
          </ac:spMkLst>
        </pc:spChg>
        <pc:grpChg chg="del mod">
          <ac:chgData name="Raul Ruiz" userId="c9fb390c-9801-4207-ab11-bf5eaef1fa1e" providerId="ADAL" clId="{8D2DAD57-D32D-4C3F-9EF6-B7D78CD59178}" dt="2019-01-11T15:41:05.432" v="26"/>
          <ac:grpSpMkLst>
            <pc:docMk/>
            <pc:sldMk cId="3412981065" sldId="377"/>
            <ac:grpSpMk id="4" creationId="{157955B9-5F2A-4BB6-A783-6B9FA388AA17}"/>
          </ac:grpSpMkLst>
        </pc:grpChg>
        <pc:grpChg chg="add del">
          <ac:chgData name="Raul Ruiz" userId="c9fb390c-9801-4207-ab11-bf5eaef1fa1e" providerId="ADAL" clId="{8D2DAD57-D32D-4C3F-9EF6-B7D78CD59178}" dt="2019-01-11T15:41:09.079" v="30"/>
          <ac:grpSpMkLst>
            <pc:docMk/>
            <pc:sldMk cId="3412981065" sldId="377"/>
            <ac:grpSpMk id="112" creationId="{E195FCFD-8708-4015-9BC3-FB7A7CDE2E70}"/>
          </ac:grpSpMkLst>
        </pc:grpChg>
        <pc:picChg chg="del">
          <ac:chgData name="Raul Ruiz" userId="c9fb390c-9801-4207-ab11-bf5eaef1fa1e" providerId="ADAL" clId="{8D2DAD57-D32D-4C3F-9EF6-B7D78CD59178}" dt="2019-01-11T15:40:39.707" v="21" actId="338"/>
          <ac:picMkLst>
            <pc:docMk/>
            <pc:sldMk cId="3412981065" sldId="377"/>
            <ac:picMk id="2" creationId="{DFDCC321-5EBC-4C18-9F61-83EECB9E268D}"/>
          </ac:picMkLst>
        </pc:picChg>
        <pc:picChg chg="add mod">
          <ac:chgData name="Raul Ruiz" userId="c9fb390c-9801-4207-ab11-bf5eaef1fa1e" providerId="ADAL" clId="{8D2DAD57-D32D-4C3F-9EF6-B7D78CD59178}" dt="2019-01-11T15:41:36.004" v="37" actId="14100"/>
          <ac:picMkLst>
            <pc:docMk/>
            <pc:sldMk cId="3412981065" sldId="377"/>
            <ac:picMk id="217" creationId="{A96D6135-2AD7-4D35-A741-FEC5818A177B}"/>
          </ac:picMkLst>
        </pc:picChg>
      </pc:sldChg>
      <pc:sldChg chg="addSp delSp modSp">
        <pc:chgData name="Raul Ruiz" userId="c9fb390c-9801-4207-ab11-bf5eaef1fa1e" providerId="ADAL" clId="{8D2DAD57-D32D-4C3F-9EF6-B7D78CD59178}" dt="2019-01-11T15:44:59.273" v="46" actId="1076"/>
        <pc:sldMkLst>
          <pc:docMk/>
          <pc:sldMk cId="944995241" sldId="378"/>
        </pc:sldMkLst>
        <pc:spChg chg="mod">
          <ac:chgData name="Raul Ruiz" userId="c9fb390c-9801-4207-ab11-bf5eaef1fa1e" providerId="ADAL" clId="{8D2DAD57-D32D-4C3F-9EF6-B7D78CD59178}" dt="2019-01-11T15:44:48.076" v="39" actId="20577"/>
          <ac:spMkLst>
            <pc:docMk/>
            <pc:sldMk cId="944995241" sldId="378"/>
            <ac:spMk id="24" creationId="{38301DDD-7AD4-45B1-9E5C-7158DAF15DA2}"/>
          </ac:spMkLst>
        </pc:spChg>
        <pc:grpChg chg="del mod">
          <ac:chgData name="Raul Ruiz" userId="c9fb390c-9801-4207-ab11-bf5eaef1fa1e" providerId="ADAL" clId="{8D2DAD57-D32D-4C3F-9EF6-B7D78CD59178}" dt="2019-01-11T15:44:53.262" v="40"/>
          <ac:grpSpMkLst>
            <pc:docMk/>
            <pc:sldMk cId="944995241" sldId="378"/>
            <ac:grpSpMk id="4" creationId="{9ADAD90B-5E3D-4C45-95D7-9114C0962776}"/>
          </ac:grpSpMkLst>
        </pc:grpChg>
        <pc:grpChg chg="add del">
          <ac:chgData name="Raul Ruiz" userId="c9fb390c-9801-4207-ab11-bf5eaef1fa1e" providerId="ADAL" clId="{8D2DAD57-D32D-4C3F-9EF6-B7D78CD59178}" dt="2019-01-11T15:44:56.312" v="44"/>
          <ac:grpSpMkLst>
            <pc:docMk/>
            <pc:sldMk cId="944995241" sldId="378"/>
            <ac:grpSpMk id="77" creationId="{CCFF5569-3208-4049-93A4-DB6769E7BB65}"/>
          </ac:grpSpMkLst>
        </pc:grpChg>
        <pc:picChg chg="del">
          <ac:chgData name="Raul Ruiz" userId="c9fb390c-9801-4207-ab11-bf5eaef1fa1e" providerId="ADAL" clId="{8D2DAD57-D32D-4C3F-9EF6-B7D78CD59178}" dt="2019-01-11T15:44:45.813" v="38" actId="338"/>
          <ac:picMkLst>
            <pc:docMk/>
            <pc:sldMk cId="944995241" sldId="378"/>
            <ac:picMk id="5" creationId="{1AB3A391-1E5F-49DA-AF0F-EDD2D415EF04}"/>
          </ac:picMkLst>
        </pc:picChg>
        <pc:picChg chg="add mod">
          <ac:chgData name="Raul Ruiz" userId="c9fb390c-9801-4207-ab11-bf5eaef1fa1e" providerId="ADAL" clId="{8D2DAD57-D32D-4C3F-9EF6-B7D78CD59178}" dt="2019-01-11T15:44:59.273" v="46" actId="1076"/>
          <ac:picMkLst>
            <pc:docMk/>
            <pc:sldMk cId="944995241" sldId="378"/>
            <ac:picMk id="148" creationId="{B6936193-E673-421A-9A69-73BCD89977AD}"/>
          </ac:picMkLst>
        </pc:picChg>
      </pc:sldChg>
    </pc:docChg>
  </pc:docChgLst>
  <pc:docChgLst>
    <pc:chgData name="Hector Rivera" userId="e178fba7-65b6-46e0-af72-c7a2540bdec8" providerId="ADAL" clId="{457012EA-CAD7-4561-857A-2C4343C7302D}"/>
    <pc:docChg chg="modSld">
      <pc:chgData name="Hector Rivera" userId="e178fba7-65b6-46e0-af72-c7a2540bdec8" providerId="ADAL" clId="{457012EA-CAD7-4561-857A-2C4343C7302D}" dt="2019-01-10T18:11:04.799" v="5" actId="20577"/>
      <pc:docMkLst>
        <pc:docMk/>
      </pc:docMkLst>
      <pc:sldChg chg="modSp">
        <pc:chgData name="Hector Rivera" userId="e178fba7-65b6-46e0-af72-c7a2540bdec8" providerId="ADAL" clId="{457012EA-CAD7-4561-857A-2C4343C7302D}" dt="2019-01-10T18:06:12.572" v="1" actId="1035"/>
        <pc:sldMkLst>
          <pc:docMk/>
          <pc:sldMk cId="3412981065" sldId="377"/>
        </pc:sldMkLst>
        <pc:picChg chg="mod">
          <ac:chgData name="Hector Rivera" userId="e178fba7-65b6-46e0-af72-c7a2540bdec8" providerId="ADAL" clId="{457012EA-CAD7-4561-857A-2C4343C7302D}" dt="2019-01-10T18:06:12.572" v="1" actId="1035"/>
          <ac:picMkLst>
            <pc:docMk/>
            <pc:sldMk cId="3412981065" sldId="377"/>
            <ac:picMk id="2" creationId="{DFDCC321-5EBC-4C18-9F61-83EECB9E268D}"/>
          </ac:picMkLst>
        </pc:picChg>
      </pc:sldChg>
      <pc:sldChg chg="modSp">
        <pc:chgData name="Hector Rivera" userId="e178fba7-65b6-46e0-af72-c7a2540bdec8" providerId="ADAL" clId="{457012EA-CAD7-4561-857A-2C4343C7302D}" dt="2019-01-10T18:10:54.806" v="4" actId="1035"/>
        <pc:sldMkLst>
          <pc:docMk/>
          <pc:sldMk cId="1711198928" sldId="397"/>
        </pc:sldMkLst>
        <pc:spChg chg="mod">
          <ac:chgData name="Hector Rivera" userId="e178fba7-65b6-46e0-af72-c7a2540bdec8" providerId="ADAL" clId="{457012EA-CAD7-4561-857A-2C4343C7302D}" dt="2019-01-10T18:08:55.641" v="2" actId="20577"/>
          <ac:spMkLst>
            <pc:docMk/>
            <pc:sldMk cId="1711198928" sldId="397"/>
            <ac:spMk id="6" creationId="{9188EA9D-E59B-4578-A429-37BFE1500F7C}"/>
          </ac:spMkLst>
        </pc:spChg>
        <pc:picChg chg="mod">
          <ac:chgData name="Hector Rivera" userId="e178fba7-65b6-46e0-af72-c7a2540bdec8" providerId="ADAL" clId="{457012EA-CAD7-4561-857A-2C4343C7302D}" dt="2019-01-10T18:10:54.806" v="4" actId="1035"/>
          <ac:picMkLst>
            <pc:docMk/>
            <pc:sldMk cId="1711198928" sldId="397"/>
            <ac:picMk id="2" creationId="{00000000-0000-0000-0000-000000000000}"/>
          </ac:picMkLst>
        </pc:picChg>
      </pc:sldChg>
      <pc:sldChg chg="modSp">
        <pc:chgData name="Hector Rivera" userId="e178fba7-65b6-46e0-af72-c7a2540bdec8" providerId="ADAL" clId="{457012EA-CAD7-4561-857A-2C4343C7302D}" dt="2019-01-10T18:11:04.799" v="5" actId="20577"/>
        <pc:sldMkLst>
          <pc:docMk/>
          <pc:sldMk cId="1953288213" sldId="402"/>
        </pc:sldMkLst>
        <pc:spChg chg="mod">
          <ac:chgData name="Hector Rivera" userId="e178fba7-65b6-46e0-af72-c7a2540bdec8" providerId="ADAL" clId="{457012EA-CAD7-4561-857A-2C4343C7302D}" dt="2019-01-10T18:11:04.799" v="5" actId="20577"/>
          <ac:spMkLst>
            <pc:docMk/>
            <pc:sldMk cId="1953288213" sldId="402"/>
            <ac:spMk id="6" creationId="{9188EA9D-E59B-4578-A429-37BFE1500F7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\Desktop\MLL302%20New%20Balance%20(Jul-Sep)%20Workfil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MLL302%20New%20Balance%20(Jul-Sep)%20Workfi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MLL302%20New%20Balance%20(Jul-Sep)%20Workfi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MLL302%20New%20Balance%20(Jul-Sep)%20Workfil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\Desktop\MLL302%20New%20Balance%20(Jul-Sep)%20Workfile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MLL302%20New%20Balance%20(Jul-Sep)%20Workfil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Microsoft\Windows\INetCache\Content.Outlook\1AVXGR02\MLL521%20New%20Balance%20Leather%20QA%20Program%20KPI%20V10a%202018-10-07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\Desktop\MLL302%20New%20Balance%20(Jul-Sep)%20Workfi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\Desktop\MLL302%20New%20Balance%20(Jul-Sep)%20Workfil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MPACTIVA\MLL520,MLL521-New%20Balance\2018\!Nov\MLL521%20New%20Balance%20Leather%20QA%20Program%20KPI%20V10%202018-10-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Tannery 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101312"/>
        <c:axId val="6049067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'Graph1-% App Clean Area-Wei Tei'!$A$14</c15:sqref>
                        </c15:formulaRef>
                      </c:ext>
                    </c:extLst>
                    <c:strCache>
                      <c:ptCount val="1"/>
                      <c:pt idx="0">
                        <c:v>Avg. Approved Clean Area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lang="en-IN"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'Graph1-% App Clean Area-Wei Tei'!$A$3:$A$13</c15:sqref>
                        </c15:formulaRef>
                      </c:ext>
                    </c:extLst>
                    <c:strCache>
                      <c:ptCount val="11"/>
                      <c:pt idx="0">
                        <c:v>Week 1</c:v>
                      </c:pt>
                      <c:pt idx="1">
                        <c:v>Week 2</c:v>
                      </c:pt>
                      <c:pt idx="2">
                        <c:v>Week 3</c:v>
                      </c:pt>
                      <c:pt idx="3">
                        <c:v>Week 4</c:v>
                      </c:pt>
                      <c:pt idx="4">
                        <c:v>Week 5</c:v>
                      </c:pt>
                      <c:pt idx="5">
                        <c:v>Week 6</c:v>
                      </c:pt>
                      <c:pt idx="6">
                        <c:v>Week 7</c:v>
                      </c:pt>
                      <c:pt idx="7">
                        <c:v>Week 8</c:v>
                      </c:pt>
                      <c:pt idx="8">
                        <c:v>Week 9</c:v>
                      </c:pt>
                      <c:pt idx="9">
                        <c:v>Week 10</c:v>
                      </c:pt>
                      <c:pt idx="10">
                        <c:v>Week 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'Graph1-% App Clean Area-Wei Tei'!$B$14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0.81410746058185601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566-447A-A38D-9CB82CDA1BD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'Graph1-% App Clean Area-Wei Tei'!$C$2</c:f>
              <c:strCache>
                <c:ptCount val="1"/>
                <c:pt idx="0">
                  <c:v>% Contracted Clean Area</c:v>
                </c:pt>
              </c:strCache>
            </c:strRef>
          </c:tx>
          <c:spPr>
            <a:ln w="34925" cap="rnd">
              <a:solidFill>
                <a:srgbClr val="FFCC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B-4799-BF9B-938F440A2C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3B-4799-BF9B-938F440A2C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3B-4799-BF9B-938F440A2C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B-4799-BF9B-938F440A2C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3B-4799-BF9B-938F440A2C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B-4799-BF9B-938F440A2C4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3B-4799-BF9B-938F440A2C4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3B-4799-BF9B-938F440A2C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3B-4799-BF9B-938F440A2C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3B-4799-BF9B-938F440A2C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'Graph1-% App Clean Area-Wei Tei'!$A$3:$A$13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'Graph1-% App Clean Area-Wei Tei'!$C$3:$C$13</c:f>
              <c:numCache>
                <c:formatCode>0.0%</c:formatCode>
                <c:ptCount val="11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66-447A-A38D-9CB82CDA1BD1}"/>
            </c:ext>
          </c:extLst>
        </c:ser>
        <c:ser>
          <c:idx val="1"/>
          <c:order val="1"/>
          <c:tx>
            <c:strRef>
              <c:f>'Graph1-% App Clean Area-Wei Tei'!$B$2</c:f>
              <c:strCache>
                <c:ptCount val="1"/>
                <c:pt idx="0">
                  <c:v>Average % Clean Area Arriving at T1 After-Impactiva</c:v>
                </c:pt>
              </c:strCache>
            </c:strRef>
          </c:tx>
          <c:spPr>
            <a:ln w="34925" cap="rnd">
              <a:solidFill>
                <a:srgbClr val="00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rgbClr val="CCFFC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'Graph1-% App Clean Area-Wei Tei'!$A$3:$A$13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'Graph1-% App Clean Area-Wei Tei'!$B$3:$B$13</c:f>
              <c:numCache>
                <c:formatCode>0.0%</c:formatCode>
                <c:ptCount val="11"/>
                <c:pt idx="0">
                  <c:v>0.86164835164835196</c:v>
                </c:pt>
                <c:pt idx="1">
                  <c:v>0.84711505438773804</c:v>
                </c:pt>
                <c:pt idx="2">
                  <c:v>0.795495020796672</c:v>
                </c:pt>
                <c:pt idx="3">
                  <c:v>0.79149217842436304</c:v>
                </c:pt>
                <c:pt idx="4">
                  <c:v>0.79035908230623497</c:v>
                </c:pt>
                <c:pt idx="5">
                  <c:v>0.81951325305873501</c:v>
                </c:pt>
                <c:pt idx="6">
                  <c:v>0.82348305696975099</c:v>
                </c:pt>
                <c:pt idx="7">
                  <c:v>0.81403677439461197</c:v>
                </c:pt>
                <c:pt idx="8">
                  <c:v>0.80819494874536801</c:v>
                </c:pt>
                <c:pt idx="9">
                  <c:v>0.800364770677638</c:v>
                </c:pt>
                <c:pt idx="10">
                  <c:v>0.80347957499094602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6-447A-A38D-9CB82CDA1BD1}"/>
            </c:ext>
          </c:extLst>
        </c:ser>
        <c:ser>
          <c:idx val="3"/>
          <c:order val="3"/>
          <c:tx>
            <c:strRef>
              <c:f>'Graph1-% App Clean Area-Wei Tei'!$D$2</c:f>
              <c:strCache>
                <c:ptCount val="1"/>
                <c:pt idx="0">
                  <c:v>Average % Clean Area Arriving at T1 Before-Impactiva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3B-4799-BF9B-938F440A2C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3B-4799-BF9B-938F440A2C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3B-4799-BF9B-938F440A2C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3B-4799-BF9B-938F440A2C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3B-4799-BF9B-938F440A2C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3B-4799-BF9B-938F440A2C4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3B-4799-BF9B-938F440A2C4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3B-4799-BF9B-938F440A2C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3B-4799-BF9B-938F440A2C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3B-4799-BF9B-938F440A2C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'Graph1-% App Clean Area-Wei Tei'!$D$3:$D$13</c:f>
              <c:numCache>
                <c:formatCode>0.00%</c:formatCode>
                <c:ptCount val="11"/>
                <c:pt idx="0">
                  <c:v>0.78900000000000003</c:v>
                </c:pt>
                <c:pt idx="1">
                  <c:v>0.78900000000000003</c:v>
                </c:pt>
                <c:pt idx="2">
                  <c:v>0.78900000000000003</c:v>
                </c:pt>
                <c:pt idx="3">
                  <c:v>0.78900000000000003</c:v>
                </c:pt>
                <c:pt idx="4">
                  <c:v>0.78900000000000003</c:v>
                </c:pt>
                <c:pt idx="5">
                  <c:v>0.78900000000000003</c:v>
                </c:pt>
                <c:pt idx="6">
                  <c:v>0.78900000000000003</c:v>
                </c:pt>
                <c:pt idx="7">
                  <c:v>0.78900000000000003</c:v>
                </c:pt>
                <c:pt idx="8">
                  <c:v>0.78900000000000003</c:v>
                </c:pt>
                <c:pt idx="9">
                  <c:v>0.78900000000000003</c:v>
                </c:pt>
                <c:pt idx="10">
                  <c:v>0.78900000000000003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03B-4799-BF9B-938F440A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101312"/>
        <c:axId val="604906736"/>
      </c:lineChart>
      <c:catAx>
        <c:axId val="5011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06736"/>
        <c:crosses val="autoZero"/>
        <c:auto val="1"/>
        <c:lblAlgn val="ctr"/>
        <c:lblOffset val="100"/>
        <c:noMultiLvlLbl val="0"/>
      </c:catAx>
      <c:valAx>
        <c:axId val="604906736"/>
        <c:scaling>
          <c:orientation val="minMax"/>
          <c:max val="0.95"/>
          <c:min val="0.75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1312"/>
        <c:crosses val="autoZero"/>
        <c:crossBetween val="between"/>
        <c:majorUnit val="0.05"/>
        <c:minorUnit val="0.01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8311451109177"/>
          <c:y val="6.8260541561464591E-2"/>
          <c:w val="0.87031688548890829"/>
          <c:h val="0.70504750444850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'Tannery Before-Shipment KPI'!$B$8</c:f>
              <c:strCache>
                <c:ptCount val="1"/>
                <c:pt idx="0">
                  <c:v>% of Orders Rejected &amp; Sent for Rework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Before-Shipment KPI'!$C$5:$N$5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Before-Shipment KPI'!$C$8:$N$8</c:f>
              <c:numCache>
                <c:formatCode>0%</c:formatCode>
                <c:ptCount val="4"/>
                <c:pt idx="0">
                  <c:v>0.6</c:v>
                </c:pt>
                <c:pt idx="1">
                  <c:v>0.15126050420168066</c:v>
                </c:pt>
                <c:pt idx="2">
                  <c:v>4.3478260869565216E-2</c:v>
                </c:pt>
                <c:pt idx="3">
                  <c:v>6.8322981366459631E-2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C-EE41-B0E2-EA93DFCF09F0}"/>
            </c:ext>
          </c:extLst>
        </c:ser>
        <c:ser>
          <c:idx val="1"/>
          <c:order val="1"/>
          <c:tx>
            <c:strRef>
              <c:f>'Tannery Before-Shipment KPI'!$B$10</c:f>
              <c:strCache>
                <c:ptCount val="1"/>
                <c:pt idx="0">
                  <c:v>% of Orders Rejected as Un-Reworkable / Un-Shippable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Before-Shipment KPI'!$C$5:$N$5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Before-Shipment KPI'!$C$10:$N$10</c:f>
            </c:numRef>
          </c:val>
          <c:extLst>
            <c:ext xmlns:c16="http://schemas.microsoft.com/office/drawing/2014/chart" uri="{C3380CC4-5D6E-409C-BE32-E72D297353CC}">
              <c16:uniqueId val="{00000001-FEBC-EE41-B0E2-EA93DFCF0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3864"/>
        <c:axId val="440315040"/>
      </c:barChart>
      <c:catAx>
        <c:axId val="4403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5040"/>
        <c:crosses val="autoZero"/>
        <c:auto val="1"/>
        <c:lblAlgn val="ctr"/>
        <c:lblOffset val="100"/>
        <c:noMultiLvlLbl val="0"/>
      </c:catAx>
      <c:valAx>
        <c:axId val="440315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75847636705697E-2"/>
          <c:y val="0.8635988507311757"/>
          <c:w val="0.8552573840165778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9415251400153"/>
          <c:y val="0.22104828429095705"/>
          <c:w val="0.8742058474859985"/>
          <c:h val="0.39843297939850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'Hides&amp;Skins Rejtd-TongHong(VN)'!$B$6</c:f>
              <c:strCache>
                <c:ptCount val="1"/>
                <c:pt idx="0">
                  <c:v>Sq. Ft. Inspected by Month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882214498451717E-3"/>
                  <c:y val="-3.8187054815451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8D-884A-9808-3548DB86A27C}"/>
                </c:ext>
              </c:extLst>
            </c:dLbl>
            <c:dLbl>
              <c:idx val="1"/>
              <c:layout>
                <c:manualLayout>
                  <c:x val="-7.9876494586700775E-4"/>
                  <c:y val="-4.955689848464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8D-884A-9808-3548DB86A27C}"/>
                </c:ext>
              </c:extLst>
            </c:dLbl>
            <c:dLbl>
              <c:idx val="2"/>
              <c:layout>
                <c:manualLayout>
                  <c:x val="-3.8545754702681741E-3"/>
                  <c:y val="-1.413329688686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8D-884A-9808-3548DB86A27C}"/>
                </c:ext>
              </c:extLst>
            </c:dLbl>
            <c:dLbl>
              <c:idx val="3"/>
              <c:layout>
                <c:manualLayout>
                  <c:x val="8.3587292366707E-4"/>
                  <c:y val="-7.465773546678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8D-884A-9808-3548DB86A27C}"/>
                </c:ext>
              </c:extLst>
            </c:dLbl>
            <c:dLbl>
              <c:idx val="4"/>
              <c:layout>
                <c:manualLayout>
                  <c:x val="-3.7107977800120835E-5"/>
                  <c:y val="-1.640771968794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8D-884A-9808-3548DB86A27C}"/>
                </c:ext>
              </c:extLst>
            </c:dLbl>
            <c:dLbl>
              <c:idx val="5"/>
              <c:layout>
                <c:manualLayout>
                  <c:x val="-1.6068383336228593E-3"/>
                  <c:y val="-2.44742241920773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8D-884A-9808-3548DB86A27C}"/>
                </c:ext>
              </c:extLst>
            </c:dLbl>
            <c:dLbl>
              <c:idx val="6"/>
              <c:layout>
                <c:manualLayout>
                  <c:x val="-3.2229222142570527E-3"/>
                  <c:y val="-4.8651942476945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8D-884A-9808-3548DB86A27C}"/>
                </c:ext>
              </c:extLst>
            </c:dLbl>
            <c:dLbl>
              <c:idx val="7"/>
              <c:layout>
                <c:manualLayout>
                  <c:x val="-2.3220159871231542E-3"/>
                  <c:y val="-2.44742241920668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8D-884A-9808-3548DB86A27C}"/>
                </c:ext>
              </c:extLst>
            </c:dLbl>
            <c:dLbl>
              <c:idx val="8"/>
              <c:layout>
                <c:manualLayout>
                  <c:x val="-1.5882214498451717E-3"/>
                  <c:y val="4.3849273288087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8D-884A-9808-3548DB86A27C}"/>
                </c:ext>
              </c:extLst>
            </c:dLbl>
            <c:dLbl>
              <c:idx val="9"/>
              <c:layout>
                <c:manualLayout>
                  <c:x val="-1.6389147212127943E-3"/>
                  <c:y val="4.390376135678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8D-884A-9808-3548DB86A27C}"/>
                </c:ext>
              </c:extLst>
            </c:dLbl>
            <c:dLbl>
              <c:idx val="10"/>
              <c:layout>
                <c:manualLayout>
                  <c:x val="-7.9876494586712495E-4"/>
                  <c:y val="2.110958594970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8D-884A-9808-3548DB86A27C}"/>
                </c:ext>
              </c:extLst>
            </c:dLbl>
            <c:dLbl>
              <c:idx val="11"/>
              <c:layout>
                <c:manualLayout>
                  <c:x val="7.9876494586689066E-4"/>
                  <c:y val="-2.51871097575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8D-884A-9808-3548DB86A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'Hides&amp;Skins Rejtd-TongHong(VN)'!$C$5:$N$5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'Hides&amp;Skins Rejtd-TongHong(VN)'!$C$6:$N$6</c:f>
              <c:numCache>
                <c:formatCode>_(* #,##0_);_(* \(#,##0\);_(* "-"??_);_(@_)</c:formatCode>
                <c:ptCount val="4"/>
                <c:pt idx="0">
                  <c:v>813.80769230769238</c:v>
                </c:pt>
                <c:pt idx="1">
                  <c:v>81696.739673525473</c:v>
                </c:pt>
                <c:pt idx="2">
                  <c:v>131492.65582762717</c:v>
                </c:pt>
                <c:pt idx="3">
                  <c:v>21351.412954082203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8D-884A-9808-3548DB86A27C}"/>
            </c:ext>
          </c:extLst>
        </c:ser>
        <c:ser>
          <c:idx val="1"/>
          <c:order val="1"/>
          <c:tx>
            <c:strRef>
              <c:f>'Hides&amp;Skins Rejtd-TongHong(VN)'!$B$8</c:f>
              <c:strCache>
                <c:ptCount val="1"/>
                <c:pt idx="0">
                  <c:v>Sq. Ft. Rejected as Un-Reworkable / Un-Shippable 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'Hides&amp;Skins Rejtd-TongHong(VN)'!$C$5:$N$5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'Hides&amp;Skins Rejtd-TongHong(VN)'!$C$8:$N$8</c:f>
              <c:numCache>
                <c:formatCode>_(* #,##0_);_(* \(#,##0\);_(* "-"??_);_(@_)</c:formatCode>
                <c:ptCount val="4"/>
                <c:pt idx="0">
                  <c:v>108.50769230769231</c:v>
                </c:pt>
                <c:pt idx="1">
                  <c:v>3347.939673525485</c:v>
                </c:pt>
                <c:pt idx="2">
                  <c:v>5681.9558276271564</c:v>
                </c:pt>
                <c:pt idx="3">
                  <c:v>399.21295408220612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C8D-884A-9808-3548DB86A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08768"/>
        <c:axId val="440315432"/>
      </c:barChart>
      <c:catAx>
        <c:axId val="4403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5432"/>
        <c:crosses val="autoZero"/>
        <c:auto val="1"/>
        <c:lblAlgn val="ctr"/>
        <c:lblOffset val="100"/>
        <c:noMultiLvlLbl val="0"/>
      </c:catAx>
      <c:valAx>
        <c:axId val="44031543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39590895553775E-2"/>
          <c:y val="0.8129737115821879"/>
          <c:w val="0.82948822699432845"/>
          <c:h val="0.11526767985678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238695656879516"/>
          <c:y val="0.7617268289992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00873299928423E-2"/>
          <c:y val="9.279017180045776E-2"/>
          <c:w val="0.9506555004172017"/>
          <c:h val="0.42360394892866005"/>
        </c:manualLayout>
      </c:layout>
      <c:lineChart>
        <c:grouping val="standard"/>
        <c:varyColors val="0"/>
        <c:ser>
          <c:idx val="0"/>
          <c:order val="0"/>
          <c:tx>
            <c:strRef>
              <c:f>'Hides&amp;Skins Rejtd-TongHong(VN)'!$B$9</c:f>
              <c:strCache>
                <c:ptCount val="1"/>
                <c:pt idx="0">
                  <c:v>% Sq. Ft. Rejected as Un-Reworkable / Un-Shippable </c:v>
                </c:pt>
              </c:strCache>
            </c:strRef>
          </c:tx>
          <c:spPr>
            <a:ln w="28575" cap="rnd">
              <a:solidFill>
                <a:srgbClr val="FF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E-D445-BD5D-9AC9B2F7FE1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E-D445-BD5D-9AC9B2F7FE1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3E-D445-BD5D-9AC9B2F7FE1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3E-D445-BD5D-9AC9B2F7FE1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3E-D445-BD5D-9AC9B2F7FE1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3E-D445-BD5D-9AC9B2F7FE1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3E-D445-BD5D-9AC9B2F7FE1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3E-D445-BD5D-9AC9B2F7FE1B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3E-D445-BD5D-9AC9B2F7FE1B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3E-D445-BD5D-9AC9B2F7FE1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3E-D445-BD5D-9AC9B2F7FE1B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3E-D445-BD5D-9AC9B2F7FE1B}"/>
              </c:ext>
            </c:extLst>
          </c:dPt>
          <c:dLbls>
            <c:dLbl>
              <c:idx val="0"/>
              <c:layout>
                <c:manualLayout>
                  <c:x val="-1.3037648153094064E-2"/>
                  <c:y val="-8.028211972968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3E-D445-BD5D-9AC9B2F7FE1B}"/>
                </c:ext>
              </c:extLst>
            </c:dLbl>
            <c:dLbl>
              <c:idx val="1"/>
              <c:layout>
                <c:manualLayout>
                  <c:x val="-1.9063329990862014E-2"/>
                  <c:y val="-8.38398393227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E-D445-BD5D-9AC9B2F7FE1B}"/>
                </c:ext>
              </c:extLst>
            </c:dLbl>
            <c:dLbl>
              <c:idx val="2"/>
              <c:layout>
                <c:manualLayout>
                  <c:x val="-2.137062764174372E-2"/>
                  <c:y val="-6.134613064541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3E-D445-BD5D-9AC9B2F7FE1B}"/>
                </c:ext>
              </c:extLst>
            </c:dLbl>
            <c:dLbl>
              <c:idx val="3"/>
              <c:layout>
                <c:manualLayout>
                  <c:x val="-1.4991624559149305E-2"/>
                  <c:y val="-6.350072811120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3E-D445-BD5D-9AC9B2F7FE1B}"/>
                </c:ext>
              </c:extLst>
            </c:dLbl>
            <c:dLbl>
              <c:idx val="4"/>
              <c:layout>
                <c:manualLayout>
                  <c:x val="-2.8467893557154123E-2"/>
                  <c:y val="-5.322645872875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3E-D445-BD5D-9AC9B2F7FE1B}"/>
                </c:ext>
              </c:extLst>
            </c:dLbl>
            <c:dLbl>
              <c:idx val="5"/>
              <c:layout>
                <c:manualLayout>
                  <c:x val="-1.9412003098423117E-2"/>
                  <c:y val="-4.369686784739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3E-D445-BD5D-9AC9B2F7FE1B}"/>
                </c:ext>
              </c:extLst>
            </c:dLbl>
            <c:dLbl>
              <c:idx val="6"/>
              <c:layout>
                <c:manualLayout>
                  <c:x val="-9.572524634499497E-3"/>
                  <c:y val="-5.973443056945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3E-D445-BD5D-9AC9B2F7FE1B}"/>
                </c:ext>
              </c:extLst>
            </c:dLbl>
            <c:dLbl>
              <c:idx val="7"/>
              <c:layout>
                <c:manualLayout>
                  <c:x val="-9.0599732820044986E-3"/>
                  <c:y val="-6.754017355724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3E-D445-BD5D-9AC9B2F7FE1B}"/>
                </c:ext>
              </c:extLst>
            </c:dLbl>
            <c:dLbl>
              <c:idx val="8"/>
              <c:layout>
                <c:manualLayout>
                  <c:x val="-1.6768469247798345E-2"/>
                  <c:y val="-6.508396643041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63E-D445-BD5D-9AC9B2F7FE1B}"/>
                </c:ext>
              </c:extLst>
            </c:dLbl>
            <c:dLbl>
              <c:idx val="9"/>
              <c:layout>
                <c:manualLayout>
                  <c:x val="-1.4573920331932394E-2"/>
                  <c:y val="-5.961421150738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3E-D445-BD5D-9AC9B2F7FE1B}"/>
                </c:ext>
              </c:extLst>
            </c:dLbl>
            <c:dLbl>
              <c:idx val="10"/>
              <c:layout>
                <c:manualLayout>
                  <c:x val="-1.8754982614710491E-2"/>
                  <c:y val="-9.268294962354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3E-D445-BD5D-9AC9B2F7FE1B}"/>
                </c:ext>
              </c:extLst>
            </c:dLbl>
            <c:dLbl>
              <c:idx val="11"/>
              <c:layout>
                <c:manualLayout>
                  <c:x val="-1.5316428853726638E-2"/>
                  <c:y val="-5.331099439430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3E-D445-BD5D-9AC9B2F7F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'Hides&amp;Skins Rejtd-TongHong(VN)'!$C$5:$N$5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'Hides&amp;Skins Rejtd-TongHong(VN)'!$C$9:$N$9</c:f>
              <c:numCache>
                <c:formatCode>0.0%</c:formatCode>
                <c:ptCount val="4"/>
                <c:pt idx="0">
                  <c:v>0.13333333333333333</c:v>
                </c:pt>
                <c:pt idx="1">
                  <c:v>4.0980089130905839E-2</c:v>
                </c:pt>
                <c:pt idx="2">
                  <c:v>4.3211202875661693E-2</c:v>
                </c:pt>
                <c:pt idx="3">
                  <c:v>1.8697261625764214E-2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63E-D445-BD5D-9AC9B2F7F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313080"/>
        <c:axId val="440303672"/>
      </c:lineChart>
      <c:catAx>
        <c:axId val="44031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3672"/>
        <c:crosses val="autoZero"/>
        <c:auto val="1"/>
        <c:lblAlgn val="ctr"/>
        <c:lblOffset val="100"/>
        <c:noMultiLvlLbl val="0"/>
      </c:catAx>
      <c:valAx>
        <c:axId val="4403036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153174895415"/>
          <c:y val="0.17129881202218561"/>
          <c:w val="0.86826021788212171"/>
          <c:h val="0.48438429571785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'Hides &amp; Skins Rejected-Wei tai'!$B$6</c:f>
              <c:strCache>
                <c:ptCount val="1"/>
                <c:pt idx="0">
                  <c:v>Sq. Ft. Inspected by Month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882214498451717E-3"/>
                  <c:y val="-3.8187054815451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7-7948-B8BC-501908FF3079}"/>
                </c:ext>
              </c:extLst>
            </c:dLbl>
            <c:dLbl>
              <c:idx val="1"/>
              <c:layout>
                <c:manualLayout>
                  <c:x val="-7.9876494586700775E-4"/>
                  <c:y val="-4.955689848464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7-7948-B8BC-501908FF3079}"/>
                </c:ext>
              </c:extLst>
            </c:dLbl>
            <c:dLbl>
              <c:idx val="2"/>
              <c:layout>
                <c:manualLayout>
                  <c:x val="-3.8545754702681741E-3"/>
                  <c:y val="-1.413329688686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7-7948-B8BC-501908FF3079}"/>
                </c:ext>
              </c:extLst>
            </c:dLbl>
            <c:dLbl>
              <c:idx val="3"/>
              <c:layout>
                <c:manualLayout>
                  <c:x val="8.3587292366707E-4"/>
                  <c:y val="-7.465773546678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7-7948-B8BC-501908FF3079}"/>
                </c:ext>
              </c:extLst>
            </c:dLbl>
            <c:dLbl>
              <c:idx val="4"/>
              <c:layout>
                <c:manualLayout>
                  <c:x val="-3.7107977800120835E-5"/>
                  <c:y val="-1.640771968794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7-7948-B8BC-501908FF3079}"/>
                </c:ext>
              </c:extLst>
            </c:dLbl>
            <c:dLbl>
              <c:idx val="5"/>
              <c:layout>
                <c:manualLayout>
                  <c:x val="-1.6068383336228593E-3"/>
                  <c:y val="-2.44742241920773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7-7948-B8BC-501908FF3079}"/>
                </c:ext>
              </c:extLst>
            </c:dLbl>
            <c:dLbl>
              <c:idx val="6"/>
              <c:layout>
                <c:manualLayout>
                  <c:x val="-3.2229222142570527E-3"/>
                  <c:y val="-4.8651942476945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7-7948-B8BC-501908FF3079}"/>
                </c:ext>
              </c:extLst>
            </c:dLbl>
            <c:dLbl>
              <c:idx val="7"/>
              <c:layout>
                <c:manualLayout>
                  <c:x val="-2.3220159871231542E-3"/>
                  <c:y val="-2.44742241920668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7-7948-B8BC-501908FF3079}"/>
                </c:ext>
              </c:extLst>
            </c:dLbl>
            <c:dLbl>
              <c:idx val="8"/>
              <c:layout>
                <c:manualLayout>
                  <c:x val="-1.5882214498451717E-3"/>
                  <c:y val="4.3849273288087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D7-7948-B8BC-501908FF3079}"/>
                </c:ext>
              </c:extLst>
            </c:dLbl>
            <c:dLbl>
              <c:idx val="9"/>
              <c:layout>
                <c:manualLayout>
                  <c:x val="-1.6389147212127943E-3"/>
                  <c:y val="4.390376135678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D7-7948-B8BC-501908FF3079}"/>
                </c:ext>
              </c:extLst>
            </c:dLbl>
            <c:dLbl>
              <c:idx val="10"/>
              <c:layout>
                <c:manualLayout>
                  <c:x val="-7.9876494586712495E-4"/>
                  <c:y val="2.110958594970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D7-7948-B8BC-501908FF3079}"/>
                </c:ext>
              </c:extLst>
            </c:dLbl>
            <c:dLbl>
              <c:idx val="11"/>
              <c:layout>
                <c:manualLayout>
                  <c:x val="7.9876494586689066E-4"/>
                  <c:y val="-2.51871097575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D7-7948-B8BC-501908FF3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Rejected-Wei tai'!$C$6:$N$6</c:f>
              <c:numCache>
                <c:formatCode>_(* #,##0_);_(* \(#,##0\);_(* "-"??_);_(@_)</c:formatCode>
                <c:ptCount val="4"/>
                <c:pt idx="0">
                  <c:v>11389.304356877461</c:v>
                </c:pt>
                <c:pt idx="1">
                  <c:v>88098.409557598876</c:v>
                </c:pt>
                <c:pt idx="2">
                  <c:v>417202.24060152553</c:v>
                </c:pt>
                <c:pt idx="3">
                  <c:v>140453.54613446811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D7-7948-B8BC-501908FF3079}"/>
            </c:ext>
          </c:extLst>
        </c:ser>
        <c:ser>
          <c:idx val="1"/>
          <c:order val="1"/>
          <c:tx>
            <c:strRef>
              <c:f>'Hides &amp; Skins Rejected-Wei tai'!$B$8</c:f>
              <c:strCache>
                <c:ptCount val="1"/>
                <c:pt idx="0">
                  <c:v>Sq. Ft. Rejected as Un-Reworkable / Un-Shippable 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Rejected-Wei tai'!$C$8:$N$8</c:f>
              <c:numCache>
                <c:formatCode>_(* #,##0_);_(* \(#,##0\);_(* "-"??_);_(@_)</c:formatCode>
                <c:ptCount val="4"/>
                <c:pt idx="0">
                  <c:v>453.00435687745994</c:v>
                </c:pt>
                <c:pt idx="1">
                  <c:v>10035.409557598876</c:v>
                </c:pt>
                <c:pt idx="2">
                  <c:v>28246.440601525537</c:v>
                </c:pt>
                <c:pt idx="3">
                  <c:v>8785.2461344680924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D7-7948-B8BC-501908FF3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09160"/>
        <c:axId val="439290056"/>
      </c:barChart>
      <c:catAx>
        <c:axId val="44030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290056"/>
        <c:crosses val="autoZero"/>
        <c:auto val="1"/>
        <c:lblAlgn val="ctr"/>
        <c:lblOffset val="100"/>
        <c:noMultiLvlLbl val="0"/>
      </c:catAx>
      <c:valAx>
        <c:axId val="43929005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153212008955734"/>
          <c:y val="0.81247082173913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53922472155917E-2"/>
          <c:y val="0.18087379684856073"/>
          <c:w val="0.90627344257736486"/>
          <c:h val="0.44111503121247797"/>
        </c:manualLayout>
      </c:layout>
      <c:lineChart>
        <c:grouping val="standard"/>
        <c:varyColors val="0"/>
        <c:ser>
          <c:idx val="0"/>
          <c:order val="0"/>
          <c:tx>
            <c:strRef>
              <c:f>'Hides &amp; Skins Rejected-Wei tai'!$B$9</c:f>
              <c:strCache>
                <c:ptCount val="1"/>
                <c:pt idx="0">
                  <c:v>% Sq. Ft. Rejected as Un-Reworkable / Un-Shippable </c:v>
                </c:pt>
              </c:strCache>
            </c:strRef>
          </c:tx>
          <c:spPr>
            <a:ln w="28575" cap="rnd">
              <a:solidFill>
                <a:srgbClr val="FF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C-CC4F-A97B-A2B8AB7593D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C-CC4F-A97B-A2B8AB7593D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C-CC4F-A97B-A2B8AB7593D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C-CC4F-A97B-A2B8AB7593D9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C-CC4F-A97B-A2B8AB7593D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FC-CC4F-A97B-A2B8AB7593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FC-CC4F-A97B-A2B8AB7593D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FC-CC4F-A97B-A2B8AB7593D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FC-CC4F-A97B-A2B8AB7593D9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CFC-CC4F-A97B-A2B8AB7593D9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CFC-CC4F-A97B-A2B8AB7593D9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CFC-CC4F-A97B-A2B8AB7593D9}"/>
              </c:ext>
            </c:extLst>
          </c:dPt>
          <c:dLbls>
            <c:dLbl>
              <c:idx val="0"/>
              <c:layout>
                <c:manualLayout>
                  <c:x val="-1.3037648153094064E-2"/>
                  <c:y val="-8.028211972968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C-CC4F-A97B-A2B8AB7593D9}"/>
                </c:ext>
              </c:extLst>
            </c:dLbl>
            <c:dLbl>
              <c:idx val="1"/>
              <c:layout>
                <c:manualLayout>
                  <c:x val="-1.9063329990862014E-2"/>
                  <c:y val="-8.38398393227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C-CC4F-A97B-A2B8AB7593D9}"/>
                </c:ext>
              </c:extLst>
            </c:dLbl>
            <c:dLbl>
              <c:idx val="2"/>
              <c:layout>
                <c:manualLayout>
                  <c:x val="-2.137062764174372E-2"/>
                  <c:y val="-6.134613064541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FC-CC4F-A97B-A2B8AB7593D9}"/>
                </c:ext>
              </c:extLst>
            </c:dLbl>
            <c:dLbl>
              <c:idx val="3"/>
              <c:layout>
                <c:manualLayout>
                  <c:x val="-1.4991624559149305E-2"/>
                  <c:y val="-6.350072811120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FC-CC4F-A97B-A2B8AB7593D9}"/>
                </c:ext>
              </c:extLst>
            </c:dLbl>
            <c:dLbl>
              <c:idx val="4"/>
              <c:layout>
                <c:manualLayout>
                  <c:x val="-2.8467893557154123E-2"/>
                  <c:y val="-5.322645872875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FC-CC4F-A97B-A2B8AB7593D9}"/>
                </c:ext>
              </c:extLst>
            </c:dLbl>
            <c:dLbl>
              <c:idx val="5"/>
              <c:layout>
                <c:manualLayout>
                  <c:x val="-1.9412003098423117E-2"/>
                  <c:y val="-4.369686784739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FC-CC4F-A97B-A2B8AB7593D9}"/>
                </c:ext>
              </c:extLst>
            </c:dLbl>
            <c:dLbl>
              <c:idx val="6"/>
              <c:layout>
                <c:manualLayout>
                  <c:x val="-9.572524634499497E-3"/>
                  <c:y val="-5.973443056945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FC-CC4F-A97B-A2B8AB7593D9}"/>
                </c:ext>
              </c:extLst>
            </c:dLbl>
            <c:dLbl>
              <c:idx val="7"/>
              <c:layout>
                <c:manualLayout>
                  <c:x val="-9.0599732820044986E-3"/>
                  <c:y val="-6.754017355724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FC-CC4F-A97B-A2B8AB7593D9}"/>
                </c:ext>
              </c:extLst>
            </c:dLbl>
            <c:dLbl>
              <c:idx val="8"/>
              <c:layout>
                <c:manualLayout>
                  <c:x val="-1.6768469247798345E-2"/>
                  <c:y val="-6.508396643041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FC-CC4F-A97B-A2B8AB7593D9}"/>
                </c:ext>
              </c:extLst>
            </c:dLbl>
            <c:dLbl>
              <c:idx val="9"/>
              <c:layout>
                <c:manualLayout>
                  <c:x val="-1.4573920331932394E-2"/>
                  <c:y val="-5.961421150738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CFC-CC4F-A97B-A2B8AB7593D9}"/>
                </c:ext>
              </c:extLst>
            </c:dLbl>
            <c:dLbl>
              <c:idx val="10"/>
              <c:layout>
                <c:manualLayout>
                  <c:x val="-1.8754982614710491E-2"/>
                  <c:y val="-9.268294962354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CFC-CC4F-A97B-A2B8AB7593D9}"/>
                </c:ext>
              </c:extLst>
            </c:dLbl>
            <c:dLbl>
              <c:idx val="11"/>
              <c:layout>
                <c:manualLayout>
                  <c:x val="-1.5316428853726638E-2"/>
                  <c:y val="-5.331099439430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CFC-CC4F-A97B-A2B8AB759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Rejected-Wei tai'!$C$9:$N$9</c:f>
              <c:numCache>
                <c:formatCode>0.0%</c:formatCode>
                <c:ptCount val="4"/>
                <c:pt idx="0">
                  <c:v>3.9774541331307214E-2</c:v>
                </c:pt>
                <c:pt idx="1">
                  <c:v>0.11391135899039936</c:v>
                </c:pt>
                <c:pt idx="2">
                  <c:v>6.7704431694325495E-2</c:v>
                </c:pt>
                <c:pt idx="3">
                  <c:v>6.2549123010801233E-2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CFC-CC4F-A97B-A2B8AB75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287704"/>
        <c:axId val="439285352"/>
      </c:lineChart>
      <c:catAx>
        <c:axId val="43928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285352"/>
        <c:crosses val="autoZero"/>
        <c:auto val="1"/>
        <c:lblAlgn val="ctr"/>
        <c:lblOffset val="100"/>
        <c:noMultiLvlLbl val="0"/>
      </c:catAx>
      <c:valAx>
        <c:axId val="43928535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28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067124707911"/>
          <c:y val="0.15648898580807669"/>
          <c:w val="0.86361319287572202"/>
          <c:h val="0.5041450444882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'Hides &amp; Skins Rejected'!$B$6</c:f>
              <c:strCache>
                <c:ptCount val="1"/>
                <c:pt idx="0">
                  <c:v>Sq. Ft. Inspected by Month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882214498451717E-3"/>
                  <c:y val="-3.8187054815451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8-A14F-9036-473A10897E05}"/>
                </c:ext>
              </c:extLst>
            </c:dLbl>
            <c:dLbl>
              <c:idx val="1"/>
              <c:layout>
                <c:manualLayout>
                  <c:x val="-7.9876494586700775E-4"/>
                  <c:y val="-4.955689848464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8-A14F-9036-473A10897E05}"/>
                </c:ext>
              </c:extLst>
            </c:dLbl>
            <c:dLbl>
              <c:idx val="2"/>
              <c:layout>
                <c:manualLayout>
                  <c:x val="-3.8545754702681741E-3"/>
                  <c:y val="-1.413329688686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A8-A14F-9036-473A10897E05}"/>
                </c:ext>
              </c:extLst>
            </c:dLbl>
            <c:dLbl>
              <c:idx val="3"/>
              <c:layout>
                <c:manualLayout>
                  <c:x val="8.3587292366707E-4"/>
                  <c:y val="-7.465773546678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8-A14F-9036-473A10897E05}"/>
                </c:ext>
              </c:extLst>
            </c:dLbl>
            <c:dLbl>
              <c:idx val="4"/>
              <c:layout>
                <c:manualLayout>
                  <c:x val="-3.7107977800120835E-5"/>
                  <c:y val="-1.640771968794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A8-A14F-9036-473A10897E05}"/>
                </c:ext>
              </c:extLst>
            </c:dLbl>
            <c:dLbl>
              <c:idx val="5"/>
              <c:layout>
                <c:manualLayout>
                  <c:x val="-1.6068383336228593E-3"/>
                  <c:y val="-2.44742241920773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A8-A14F-9036-473A10897E05}"/>
                </c:ext>
              </c:extLst>
            </c:dLbl>
            <c:dLbl>
              <c:idx val="6"/>
              <c:layout>
                <c:manualLayout>
                  <c:x val="-3.2229222142570527E-3"/>
                  <c:y val="-4.8651942476945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A8-A14F-9036-473A10897E05}"/>
                </c:ext>
              </c:extLst>
            </c:dLbl>
            <c:dLbl>
              <c:idx val="7"/>
              <c:layout>
                <c:manualLayout>
                  <c:x val="-2.3220159871231542E-3"/>
                  <c:y val="-2.44742241920668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A8-A14F-9036-473A10897E05}"/>
                </c:ext>
              </c:extLst>
            </c:dLbl>
            <c:dLbl>
              <c:idx val="8"/>
              <c:layout>
                <c:manualLayout>
                  <c:x val="-1.5882214498451717E-3"/>
                  <c:y val="4.3849273288087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A8-A14F-9036-473A10897E05}"/>
                </c:ext>
              </c:extLst>
            </c:dLbl>
            <c:dLbl>
              <c:idx val="9"/>
              <c:layout>
                <c:manualLayout>
                  <c:x val="-1.6389147212127943E-3"/>
                  <c:y val="4.390376135678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A8-A14F-9036-473A10897E05}"/>
                </c:ext>
              </c:extLst>
            </c:dLbl>
            <c:dLbl>
              <c:idx val="10"/>
              <c:layout>
                <c:manualLayout>
                  <c:x val="-7.9876494586712495E-4"/>
                  <c:y val="2.1109585949706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A8-A14F-9036-473A10897E05}"/>
                </c:ext>
              </c:extLst>
            </c:dLbl>
            <c:dLbl>
              <c:idx val="11"/>
              <c:layout>
                <c:manualLayout>
                  <c:x val="7.9876494586689066E-4"/>
                  <c:y val="-2.51871097575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A8-A14F-9036-473A10897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Rejected'!$C$6:$N$6</c:f>
              <c:numCache>
                <c:formatCode>_(* #,##0_);_(* \(#,##0\);_(* "-"??_);_(@_)</c:formatCode>
                <c:ptCount val="4"/>
                <c:pt idx="0">
                  <c:v>12203.112049185154</c:v>
                </c:pt>
                <c:pt idx="1">
                  <c:v>169795.14923112435</c:v>
                </c:pt>
                <c:pt idx="2">
                  <c:v>565406.79487721948</c:v>
                </c:pt>
                <c:pt idx="3">
                  <c:v>195055.38222468182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A8-A14F-9036-473A10897E05}"/>
            </c:ext>
          </c:extLst>
        </c:ser>
        <c:ser>
          <c:idx val="1"/>
          <c:order val="1"/>
          <c:tx>
            <c:strRef>
              <c:f>'Hides &amp; Skins Rejected'!$B$8</c:f>
              <c:strCache>
                <c:ptCount val="1"/>
                <c:pt idx="0">
                  <c:v>Sq. Ft. Rejected as Un-Reworkable / Un-Shippable 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Rejected'!$C$8:$N$8</c:f>
              <c:numCache>
                <c:formatCode>_(* #,##0_);_(* \(#,##0\);_(* "-"??_);_(@_)</c:formatCode>
                <c:ptCount val="4"/>
                <c:pt idx="0">
                  <c:v>561.51204918515396</c:v>
                </c:pt>
                <c:pt idx="1">
                  <c:v>13383.349231124361</c:v>
                </c:pt>
                <c:pt idx="2">
                  <c:v>34040.694877219503</c:v>
                </c:pt>
                <c:pt idx="3">
                  <c:v>10065.382224681816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1A8-A14F-9036-473A10897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439408"/>
        <c:axId val="350442152"/>
      </c:barChart>
      <c:catAx>
        <c:axId val="35043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42152"/>
        <c:crosses val="autoZero"/>
        <c:auto val="1"/>
        <c:lblAlgn val="ctr"/>
        <c:lblOffset val="100"/>
        <c:noMultiLvlLbl val="0"/>
      </c:catAx>
      <c:valAx>
        <c:axId val="35044215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3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725668952586679"/>
          <c:y val="0.85348631102305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66171029141445E-2"/>
          <c:y val="0.22116156839067119"/>
          <c:w val="0.9199338289708584"/>
          <c:h val="0.38880456489160647"/>
        </c:manualLayout>
      </c:layout>
      <c:lineChart>
        <c:grouping val="standard"/>
        <c:varyColors val="0"/>
        <c:ser>
          <c:idx val="0"/>
          <c:order val="0"/>
          <c:tx>
            <c:strRef>
              <c:f>'Hides &amp; Skins Rejected'!$B$9</c:f>
              <c:strCache>
                <c:ptCount val="1"/>
                <c:pt idx="0">
                  <c:v>% Sq. Ft. Rejected as Un-Reworkable / Un-Shippable </c:v>
                </c:pt>
              </c:strCache>
            </c:strRef>
          </c:tx>
          <c:spPr>
            <a:ln w="28575" cap="rnd">
              <a:solidFill>
                <a:srgbClr val="FF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5-CE49-9EE7-AF11BE52F5E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5-CE49-9EE7-AF11BE52F5E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C5-CE49-9EE7-AF11BE52F5E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C5-CE49-9EE7-AF11BE52F5E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C5-CE49-9EE7-AF11BE52F5E4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C5-CE49-9EE7-AF11BE52F5E4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C5-CE49-9EE7-AF11BE52F5E4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C5-CE49-9EE7-AF11BE52F5E4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C5-CE49-9EE7-AF11BE52F5E4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C5-CE49-9EE7-AF11BE52F5E4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C5-CE49-9EE7-AF11BE52F5E4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C5-CE49-9EE7-AF11BE52F5E4}"/>
              </c:ext>
            </c:extLst>
          </c:dPt>
          <c:dLbls>
            <c:dLbl>
              <c:idx val="0"/>
              <c:layout>
                <c:manualLayout>
                  <c:x val="-1.3037648153094064E-2"/>
                  <c:y val="-8.028211972968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5-CE49-9EE7-AF11BE52F5E4}"/>
                </c:ext>
              </c:extLst>
            </c:dLbl>
            <c:dLbl>
              <c:idx val="1"/>
              <c:layout>
                <c:manualLayout>
                  <c:x val="-1.9063329990862014E-2"/>
                  <c:y val="-8.38398393227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C5-CE49-9EE7-AF11BE52F5E4}"/>
                </c:ext>
              </c:extLst>
            </c:dLbl>
            <c:dLbl>
              <c:idx val="2"/>
              <c:layout>
                <c:manualLayout>
                  <c:x val="-2.137062764174372E-2"/>
                  <c:y val="-6.134613064541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C5-CE49-9EE7-AF11BE52F5E4}"/>
                </c:ext>
              </c:extLst>
            </c:dLbl>
            <c:dLbl>
              <c:idx val="3"/>
              <c:layout>
                <c:manualLayout>
                  <c:x val="-1.4991624559149305E-2"/>
                  <c:y val="-6.350072811120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C5-CE49-9EE7-AF11BE52F5E4}"/>
                </c:ext>
              </c:extLst>
            </c:dLbl>
            <c:dLbl>
              <c:idx val="4"/>
              <c:layout>
                <c:manualLayout>
                  <c:x val="-2.8467893557154123E-2"/>
                  <c:y val="-5.322645872875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C5-CE49-9EE7-AF11BE52F5E4}"/>
                </c:ext>
              </c:extLst>
            </c:dLbl>
            <c:dLbl>
              <c:idx val="5"/>
              <c:layout>
                <c:manualLayout>
                  <c:x val="-1.9412003098423117E-2"/>
                  <c:y val="-4.369686784739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C5-CE49-9EE7-AF11BE52F5E4}"/>
                </c:ext>
              </c:extLst>
            </c:dLbl>
            <c:dLbl>
              <c:idx val="6"/>
              <c:layout>
                <c:manualLayout>
                  <c:x val="-9.572524634499497E-3"/>
                  <c:y val="-5.973443056945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C5-CE49-9EE7-AF11BE52F5E4}"/>
                </c:ext>
              </c:extLst>
            </c:dLbl>
            <c:dLbl>
              <c:idx val="7"/>
              <c:layout>
                <c:manualLayout>
                  <c:x val="-9.0599732820044986E-3"/>
                  <c:y val="-6.754017355724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C5-CE49-9EE7-AF11BE52F5E4}"/>
                </c:ext>
              </c:extLst>
            </c:dLbl>
            <c:dLbl>
              <c:idx val="8"/>
              <c:layout>
                <c:manualLayout>
                  <c:x val="-1.6768469247798345E-2"/>
                  <c:y val="-6.508396643041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C5-CE49-9EE7-AF11BE52F5E4}"/>
                </c:ext>
              </c:extLst>
            </c:dLbl>
            <c:dLbl>
              <c:idx val="9"/>
              <c:layout>
                <c:manualLayout>
                  <c:x val="-1.4573920331932394E-2"/>
                  <c:y val="-5.961421150738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C5-CE49-9EE7-AF11BE52F5E4}"/>
                </c:ext>
              </c:extLst>
            </c:dLbl>
            <c:dLbl>
              <c:idx val="10"/>
              <c:layout>
                <c:manualLayout>
                  <c:x val="-1.8754982614710491E-2"/>
                  <c:y val="-9.2682949623540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C5-CE49-9EE7-AF11BE52F5E4}"/>
                </c:ext>
              </c:extLst>
            </c:dLbl>
            <c:dLbl>
              <c:idx val="11"/>
              <c:layout>
                <c:manualLayout>
                  <c:x val="-1.5316428853726638E-2"/>
                  <c:y val="-5.331099439430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DC5-CE49-9EE7-AF11BE52F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'Hides &amp; Skins Rejected'!$C$5:$N$5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'Hides &amp; Skins Rejected'!$C$9:$N$9</c:f>
              <c:numCache>
                <c:formatCode>0.0%</c:formatCode>
                <c:ptCount val="4"/>
                <c:pt idx="0">
                  <c:v>4.6013840315647037E-2</c:v>
                </c:pt>
                <c:pt idx="1">
                  <c:v>7.8820562847216613E-2</c:v>
                </c:pt>
                <c:pt idx="2">
                  <c:v>6.0205669945320672E-2</c:v>
                </c:pt>
                <c:pt idx="3">
                  <c:v>5.1602688989569281E-2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DC5-CE49-9EE7-AF11BE52F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443720"/>
        <c:axId val="350444896"/>
      </c:lineChart>
      <c:catAx>
        <c:axId val="35044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44896"/>
        <c:crosses val="autoZero"/>
        <c:auto val="1"/>
        <c:lblAlgn val="ctr"/>
        <c:lblOffset val="100"/>
        <c:noMultiLvlLbl val="0"/>
      </c:catAx>
      <c:valAx>
        <c:axId val="35044489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4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'Graph 2 - % Rejection-Tong (VN)'!$C$2</c:f>
              <c:strCache>
                <c:ptCount val="1"/>
                <c:pt idx="0">
                  <c:v>Poor Selection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CCFFC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104599753500531E-2"/>
                  <c:y val="-5.228757452351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8-BF4B-9A65-87BADB336C4F}"/>
                </c:ext>
              </c:extLst>
            </c:dLbl>
            <c:dLbl>
              <c:idx val="1"/>
              <c:layout>
                <c:manualLayout>
                  <c:x val="-4.1595529427315633E-3"/>
                  <c:y val="-3.834422131724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38-BF4B-9A65-87BADB336C4F}"/>
                </c:ext>
              </c:extLst>
            </c:dLbl>
            <c:dLbl>
              <c:idx val="2"/>
              <c:layout>
                <c:manualLayout>
                  <c:x val="-1.534169984936142E-2"/>
                  <c:y val="-5.228757452351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38-BF4B-9A65-87BADB336C4F}"/>
                </c:ext>
              </c:extLst>
            </c:dLbl>
            <c:dLbl>
              <c:idx val="6"/>
              <c:layout>
                <c:manualLayout>
                  <c:x val="-5.2134240332279841E-3"/>
                  <c:y val="-5.22875745235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38-BF4B-9A65-87BADB336C4F}"/>
                </c:ext>
              </c:extLst>
            </c:dLbl>
            <c:dLbl>
              <c:idx val="7"/>
              <c:layout>
                <c:manualLayout>
                  <c:x val="-1.0426848066455968E-2"/>
                  <c:y val="-0.12549017885644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38-BF4B-9A65-87BADB336C4F}"/>
                </c:ext>
              </c:extLst>
            </c:dLbl>
            <c:dLbl>
              <c:idx val="9"/>
              <c:layout>
                <c:manualLayout>
                  <c:x val="-2.9977188191061099E-2"/>
                  <c:y val="-6.623092772978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38-BF4B-9A65-87BADB336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Rejection-Tong (VN)'!$B$3:$B$16</c:f>
              <c:strCache>
                <c:ptCount val="14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  <c:pt idx="10">
                  <c:v>Week 12</c:v>
                </c:pt>
                <c:pt idx="11">
                  <c:v>Week 13</c:v>
                </c:pt>
                <c:pt idx="12">
                  <c:v>Week 14</c:v>
                </c:pt>
                <c:pt idx="13">
                  <c:v>Week 15</c:v>
                </c:pt>
              </c:strCache>
            </c:strRef>
          </c:cat>
          <c:val>
            <c:numRef>
              <c:f>'Graph 2 - % Rejection-Tong (VN)'!$C$3:$C$16</c:f>
              <c:numCache>
                <c:formatCode>0.0%</c:formatCode>
                <c:ptCount val="14"/>
                <c:pt idx="0">
                  <c:v>6.6666666666666666E-2</c:v>
                </c:pt>
                <c:pt idx="1">
                  <c:v>2.4883540372670807E-2</c:v>
                </c:pt>
                <c:pt idx="2">
                  <c:v>2.1930468665863859E-2</c:v>
                </c:pt>
                <c:pt idx="3">
                  <c:v>5.3387745963521952E-3</c:v>
                </c:pt>
                <c:pt idx="4">
                  <c:v>3.3393213324283879E-3</c:v>
                </c:pt>
                <c:pt idx="5">
                  <c:v>8.3236391523628488E-3</c:v>
                </c:pt>
                <c:pt idx="6">
                  <c:v>5.722108896812593E-2</c:v>
                </c:pt>
                <c:pt idx="7">
                  <c:v>1.2746429102812082E-2</c:v>
                </c:pt>
                <c:pt idx="8">
                  <c:v>6.195254137632525E-3</c:v>
                </c:pt>
                <c:pt idx="9">
                  <c:v>3.3068820848572669E-2</c:v>
                </c:pt>
                <c:pt idx="10">
                  <c:v>2.7655677655677655E-2</c:v>
                </c:pt>
                <c:pt idx="11">
                  <c:v>5.8139534883720929E-3</c:v>
                </c:pt>
                <c:pt idx="12">
                  <c:v>2.1739130434782609E-3</c:v>
                </c:pt>
                <c:pt idx="13">
                  <c:v>1.9615800865800864E-2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38-BF4B-9A65-87BADB336C4F}"/>
            </c:ext>
          </c:extLst>
        </c:ser>
        <c:ser>
          <c:idx val="2"/>
          <c:order val="1"/>
          <c:tx>
            <c:strRef>
              <c:f>'Graph 2 - % Rejection-Tong (VN)'!$E$2</c:f>
              <c:strCache>
                <c:ptCount val="1"/>
                <c:pt idx="0">
                  <c:v>Nap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9100680249209638E-3"/>
                  <c:y val="-4.1830059618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38-BF4B-9A65-87BADB336C4F}"/>
                </c:ext>
              </c:extLst>
            </c:dLbl>
            <c:dLbl>
              <c:idx val="1"/>
              <c:layout>
                <c:manualLayout>
                  <c:x val="-2.9861322920716134E-2"/>
                  <c:y val="-9.411763414233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38-BF4B-9A65-87BADB336C4F}"/>
                </c:ext>
              </c:extLst>
            </c:dLbl>
            <c:dLbl>
              <c:idx val="2"/>
              <c:layout>
                <c:manualLayout>
                  <c:x val="-4.010549589309443E-2"/>
                  <c:y val="2.788670641254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38-BF4B-9A65-87BADB336C4F}"/>
                </c:ext>
              </c:extLst>
            </c:dLbl>
            <c:dLbl>
              <c:idx val="3"/>
              <c:layout>
                <c:manualLayout>
                  <c:x val="-3.3887256215981897E-2"/>
                  <c:y val="-3.834422131724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38-BF4B-9A65-87BADB336C4F}"/>
                </c:ext>
              </c:extLst>
            </c:dLbl>
            <c:dLbl>
              <c:idx val="4"/>
              <c:layout>
                <c:manualLayout>
                  <c:x val="-1.955034012460494E-2"/>
                  <c:y val="-7.320260433292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38-BF4B-9A65-87BADB336C4F}"/>
                </c:ext>
              </c:extLst>
            </c:dLbl>
            <c:dLbl>
              <c:idx val="5"/>
              <c:layout>
                <c:manualLayout>
                  <c:x val="-9.5578336480080671E-17"/>
                  <c:y val="-6.971676603135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38-BF4B-9A65-87BADB336C4F}"/>
                </c:ext>
              </c:extLst>
            </c:dLbl>
            <c:dLbl>
              <c:idx val="7"/>
              <c:layout>
                <c:manualLayout>
                  <c:x val="-1.303356008306996E-3"/>
                  <c:y val="-3.48583830156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38-BF4B-9A65-87BADB336C4F}"/>
                </c:ext>
              </c:extLst>
            </c:dLbl>
            <c:dLbl>
              <c:idx val="8"/>
              <c:layout>
                <c:manualLayout>
                  <c:x val="2.6067120166138962E-3"/>
                  <c:y val="-0.1429193703642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38-BF4B-9A65-87BADB336C4F}"/>
                </c:ext>
              </c:extLst>
            </c:dLbl>
            <c:dLbl>
              <c:idx val="9"/>
              <c:layout>
                <c:manualLayout>
                  <c:x val="7.8201360498419761E-3"/>
                  <c:y val="-7.320260433292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38-BF4B-9A65-87BADB336C4F}"/>
                </c:ext>
              </c:extLst>
            </c:dLbl>
            <c:dLbl>
              <c:idx val="10"/>
              <c:layout>
                <c:manualLayout>
                  <c:x val="3.9100680249209881E-3"/>
                  <c:y val="-6.2745089428220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38-BF4B-9A65-87BADB336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Rejection-Tong (VN)'!$B$3:$B$16</c:f>
              <c:strCache>
                <c:ptCount val="14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  <c:pt idx="10">
                  <c:v>Week 12</c:v>
                </c:pt>
                <c:pt idx="11">
                  <c:v>Week 13</c:v>
                </c:pt>
                <c:pt idx="12">
                  <c:v>Week 14</c:v>
                </c:pt>
                <c:pt idx="13">
                  <c:v>Week 15</c:v>
                </c:pt>
              </c:strCache>
            </c:strRef>
          </c:cat>
          <c:val>
            <c:numRef>
              <c:f>'Graph 2 - % Rejection-Tong (VN)'!$E$3:$E$16</c:f>
              <c:numCache>
                <c:formatCode>0.0%</c:formatCode>
                <c:ptCount val="14"/>
                <c:pt idx="0">
                  <c:v>0.05</c:v>
                </c:pt>
                <c:pt idx="1">
                  <c:v>2.0516304347826086E-2</c:v>
                </c:pt>
                <c:pt idx="2">
                  <c:v>2.9273259513809342E-2</c:v>
                </c:pt>
                <c:pt idx="3">
                  <c:v>3.6171488728235793E-2</c:v>
                </c:pt>
                <c:pt idx="4">
                  <c:v>4.4059880862746946E-2</c:v>
                </c:pt>
                <c:pt idx="5">
                  <c:v>4.2447921681232216E-2</c:v>
                </c:pt>
                <c:pt idx="6">
                  <c:v>4.3758494157771083E-2</c:v>
                </c:pt>
                <c:pt idx="7">
                  <c:v>1.7928199004762134E-2</c:v>
                </c:pt>
                <c:pt idx="8">
                  <c:v>1.4424271345901025E-2</c:v>
                </c:pt>
                <c:pt idx="9">
                  <c:v>2.2216409196666079E-2</c:v>
                </c:pt>
                <c:pt idx="10">
                  <c:v>1.7857142857142856E-2</c:v>
                </c:pt>
                <c:pt idx="11">
                  <c:v>0</c:v>
                </c:pt>
                <c:pt idx="12">
                  <c:v>1.4976345442630067E-2</c:v>
                </c:pt>
                <c:pt idx="13">
                  <c:v>3.2575757575757577E-2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738-BF4B-9A65-87BADB336C4F}"/>
            </c:ext>
          </c:extLst>
        </c:ser>
        <c:ser>
          <c:idx val="3"/>
          <c:order val="2"/>
          <c:tx>
            <c:strRef>
              <c:f>'Graph 2 - % Rejection-Tong (VN)'!$F$2</c:f>
              <c:strCache>
                <c:ptCount val="1"/>
                <c:pt idx="0">
                  <c:v>Softness</c:v>
                </c:pt>
              </c:strCache>
            </c:strRef>
          </c:tx>
          <c:spPr>
            <a:ln w="28575" cap="rnd">
              <a:solidFill>
                <a:srgbClr val="CCE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CCEC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8201360498419518E-3"/>
                  <c:y val="-6.97167660313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38-BF4B-9A65-87BADB336C4F}"/>
                </c:ext>
              </c:extLst>
            </c:dLbl>
            <c:dLbl>
              <c:idx val="1"/>
              <c:layout>
                <c:manualLayout>
                  <c:x val="2.7893999726111671E-3"/>
                  <c:y val="-2.091502980940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38-BF4B-9A65-87BADB336C4F}"/>
                </c:ext>
              </c:extLst>
            </c:dLbl>
            <c:dLbl>
              <c:idx val="2"/>
              <c:layout>
                <c:manualLayout>
                  <c:x val="1.733350601945223E-2"/>
                  <c:y val="-3.834422131724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38-BF4B-9A65-87BADB336C4F}"/>
                </c:ext>
              </c:extLst>
            </c:dLbl>
            <c:dLbl>
              <c:idx val="3"/>
              <c:layout>
                <c:manualLayout>
                  <c:x val="5.2134240332278887E-3"/>
                  <c:y val="-5.577341282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38-BF4B-9A65-87BADB336C4F}"/>
                </c:ext>
              </c:extLst>
            </c:dLbl>
            <c:dLbl>
              <c:idx val="4"/>
              <c:layout>
                <c:manualLayout>
                  <c:x val="-6.5167800415350755E-3"/>
                  <c:y val="-5.577341282508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38-BF4B-9A65-87BADB336C4F}"/>
                </c:ext>
              </c:extLst>
            </c:dLbl>
            <c:dLbl>
              <c:idx val="5"/>
              <c:layout>
                <c:manualLayout>
                  <c:x val="-3.5190612224288889E-2"/>
                  <c:y val="-2.091502980940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38-BF4B-9A65-87BADB336C4F}"/>
                </c:ext>
              </c:extLst>
            </c:dLbl>
            <c:dLbl>
              <c:idx val="6"/>
              <c:layout>
                <c:manualLayout>
                  <c:x val="2.4763764157832924E-2"/>
                  <c:y val="-3.485838301567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38-BF4B-9A65-87BADB336C4F}"/>
                </c:ext>
              </c:extLst>
            </c:dLbl>
            <c:dLbl>
              <c:idx val="8"/>
              <c:layout>
                <c:manualLayout>
                  <c:x val="3.9100680249209881E-3"/>
                  <c:y val="-8.36601192376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38-BF4B-9A65-87BADB336C4F}"/>
                </c:ext>
              </c:extLst>
            </c:dLbl>
            <c:dLbl>
              <c:idx val="10"/>
              <c:layout>
                <c:manualLayout>
                  <c:x val="-3.5190612224288889E-2"/>
                  <c:y val="-4.531589792038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38-BF4B-9A65-87BADB336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Rejection-Tong (VN)'!$B$3:$B$16</c:f>
              <c:strCache>
                <c:ptCount val="14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  <c:pt idx="10">
                  <c:v>Week 12</c:v>
                </c:pt>
                <c:pt idx="11">
                  <c:v>Week 13</c:v>
                </c:pt>
                <c:pt idx="12">
                  <c:v>Week 14</c:v>
                </c:pt>
                <c:pt idx="13">
                  <c:v>Week 15</c:v>
                </c:pt>
              </c:strCache>
            </c:strRef>
          </c:cat>
          <c:val>
            <c:numRef>
              <c:f>'Graph 2 - % Rejection-Tong (VN)'!$F$3:$F$16</c:f>
            </c:numRef>
          </c:val>
          <c:smooth val="0"/>
          <c:extLst>
            <c:ext xmlns:c16="http://schemas.microsoft.com/office/drawing/2014/chart" uri="{C3380CC4-5D6E-409C-BE32-E72D297353CC}">
              <c16:uniqueId val="{0000001B-D738-BF4B-9A65-87BADB336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92728"/>
        <c:axId val="279486848"/>
      </c:lineChart>
      <c:catAx>
        <c:axId val="2794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6848"/>
        <c:crosses val="autoZero"/>
        <c:auto val="1"/>
        <c:lblAlgn val="ctr"/>
        <c:lblOffset val="100"/>
        <c:noMultiLvlLbl val="0"/>
      </c:catAx>
      <c:valAx>
        <c:axId val="279486848"/>
        <c:scaling>
          <c:orientation val="minMax"/>
          <c:max val="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9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'Graph 2 - % Rejection-Tong (VN)'!$D$2</c:f>
              <c:strCache>
                <c:ptCount val="1"/>
                <c:pt idx="0">
                  <c:v>Color/Brightness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84099958916751E-2"/>
                  <c:y val="-2.78867064125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3-1248-893B-A1CDE56501D6}"/>
                </c:ext>
              </c:extLst>
            </c:dLbl>
            <c:dLbl>
              <c:idx val="1"/>
              <c:layout>
                <c:manualLayout>
                  <c:x val="-3.068339969872284E-2"/>
                  <c:y val="-4.1830059618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93-1248-893B-A1CDE56501D6}"/>
                </c:ext>
              </c:extLst>
            </c:dLbl>
            <c:dLbl>
              <c:idx val="2"/>
              <c:layout>
                <c:manualLayout>
                  <c:x val="-2.9288699712417255E-2"/>
                  <c:y val="-3.834422131724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93-1248-893B-A1CDE56501D6}"/>
                </c:ext>
              </c:extLst>
            </c:dLbl>
            <c:dLbl>
              <c:idx val="4"/>
              <c:layout>
                <c:manualLayout>
                  <c:x val="2.4763764157832924E-2"/>
                  <c:y val="-5.22875745235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93-1248-893B-A1CDE56501D6}"/>
                </c:ext>
              </c:extLst>
            </c:dLbl>
            <c:dLbl>
              <c:idx val="5"/>
              <c:layout>
                <c:manualLayout>
                  <c:x val="3.9100680249208927E-3"/>
                  <c:y val="-7.320260433292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93-1248-893B-A1CDE56501D6}"/>
                </c:ext>
              </c:extLst>
            </c:dLbl>
            <c:dLbl>
              <c:idx val="8"/>
              <c:layout>
                <c:manualLayout>
                  <c:x val="-4.1707392265823873E-2"/>
                  <c:y val="-6.623092772978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93-1248-893B-A1CDE56501D6}"/>
                </c:ext>
              </c:extLst>
            </c:dLbl>
            <c:dLbl>
              <c:idx val="9"/>
              <c:layout>
                <c:manualLayout>
                  <c:x val="5.2134240332279841E-3"/>
                  <c:y val="-5.577341282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93-1248-893B-A1CDE5650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Rejection-Tong (VN)'!$B$3:$B$16</c:f>
              <c:strCache>
                <c:ptCount val="14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  <c:pt idx="10">
                  <c:v>Week 12</c:v>
                </c:pt>
                <c:pt idx="11">
                  <c:v>Week 13</c:v>
                </c:pt>
                <c:pt idx="12">
                  <c:v>Week 14</c:v>
                </c:pt>
                <c:pt idx="13">
                  <c:v>Week 15</c:v>
                </c:pt>
              </c:strCache>
            </c:strRef>
          </c:cat>
          <c:val>
            <c:numRef>
              <c:f>'Graph 2 - % Rejection-Tong (VN)'!$D$3:$D$16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0.35912698412698413</c:v>
                </c:pt>
                <c:pt idx="3">
                  <c:v>0.2511011526565442</c:v>
                </c:pt>
                <c:pt idx="4">
                  <c:v>4.1666666666666664E-2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93-1248-893B-A1CDE56501D6}"/>
            </c:ext>
          </c:extLst>
        </c:ser>
        <c:ser>
          <c:idx val="3"/>
          <c:order val="1"/>
          <c:tx>
            <c:strRef>
              <c:f>'Graph 2 - % Rejection-Tong (VN)'!$F$2</c:f>
              <c:strCache>
                <c:ptCount val="1"/>
                <c:pt idx="0">
                  <c:v>Softness</c:v>
                </c:pt>
              </c:strCache>
            </c:strRef>
          </c:tx>
          <c:spPr>
            <a:ln w="28575" cap="rnd">
              <a:solidFill>
                <a:srgbClr val="CCE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CCEC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8201360498419518E-3"/>
                  <c:y val="-6.97167660313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93-1248-893B-A1CDE56501D6}"/>
                </c:ext>
              </c:extLst>
            </c:dLbl>
            <c:dLbl>
              <c:idx val="1"/>
              <c:layout>
                <c:manualLayout>
                  <c:x val="2.7893999726111671E-3"/>
                  <c:y val="-2.091502980940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93-1248-893B-A1CDE56501D6}"/>
                </c:ext>
              </c:extLst>
            </c:dLbl>
            <c:dLbl>
              <c:idx val="2"/>
              <c:layout>
                <c:manualLayout>
                  <c:x val="1.733350601945223E-2"/>
                  <c:y val="-3.834422131724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93-1248-893B-A1CDE56501D6}"/>
                </c:ext>
              </c:extLst>
            </c:dLbl>
            <c:dLbl>
              <c:idx val="3"/>
              <c:layout>
                <c:manualLayout>
                  <c:x val="5.2134240332278887E-3"/>
                  <c:y val="-5.577341282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93-1248-893B-A1CDE56501D6}"/>
                </c:ext>
              </c:extLst>
            </c:dLbl>
            <c:dLbl>
              <c:idx val="4"/>
              <c:layout>
                <c:manualLayout>
                  <c:x val="-6.5167800415350755E-3"/>
                  <c:y val="-5.577341282508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93-1248-893B-A1CDE56501D6}"/>
                </c:ext>
              </c:extLst>
            </c:dLbl>
            <c:dLbl>
              <c:idx val="5"/>
              <c:layout>
                <c:manualLayout>
                  <c:x val="-3.5190612224288889E-2"/>
                  <c:y val="-2.091502980940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93-1248-893B-A1CDE56501D6}"/>
                </c:ext>
              </c:extLst>
            </c:dLbl>
            <c:dLbl>
              <c:idx val="6"/>
              <c:layout>
                <c:manualLayout>
                  <c:x val="2.4763764157832924E-2"/>
                  <c:y val="-3.485838301567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93-1248-893B-A1CDE56501D6}"/>
                </c:ext>
              </c:extLst>
            </c:dLbl>
            <c:dLbl>
              <c:idx val="8"/>
              <c:layout>
                <c:manualLayout>
                  <c:x val="3.9100680249209881E-3"/>
                  <c:y val="-8.36601192376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93-1248-893B-A1CDE56501D6}"/>
                </c:ext>
              </c:extLst>
            </c:dLbl>
            <c:dLbl>
              <c:idx val="10"/>
              <c:layout>
                <c:manualLayout>
                  <c:x val="-3.5190612224288889E-2"/>
                  <c:y val="-4.531589792038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93-1248-893B-A1CDE5650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Rejection-Tong (VN)'!$B$3:$B$16</c:f>
              <c:strCache>
                <c:ptCount val="14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  <c:pt idx="10">
                  <c:v>Week 12</c:v>
                </c:pt>
                <c:pt idx="11">
                  <c:v>Week 13</c:v>
                </c:pt>
                <c:pt idx="12">
                  <c:v>Week 14</c:v>
                </c:pt>
                <c:pt idx="13">
                  <c:v>Week 15</c:v>
                </c:pt>
              </c:strCache>
            </c:strRef>
          </c:cat>
          <c:val>
            <c:numRef>
              <c:f>'Graph 2 - % Rejection-Tong (VN)'!$F$3:$F$16</c:f>
            </c:numRef>
          </c:val>
          <c:smooth val="0"/>
          <c:extLst>
            <c:ext xmlns:c16="http://schemas.microsoft.com/office/drawing/2014/chart" uri="{C3380CC4-5D6E-409C-BE32-E72D297353CC}">
              <c16:uniqueId val="{00000011-AA93-1248-893B-A1CDE5650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92728"/>
        <c:axId val="279486848"/>
      </c:lineChart>
      <c:catAx>
        <c:axId val="2794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6848"/>
        <c:crosses val="autoZero"/>
        <c:auto val="1"/>
        <c:lblAlgn val="ctr"/>
        <c:lblOffset val="100"/>
        <c:noMultiLvlLbl val="0"/>
      </c:catAx>
      <c:valAx>
        <c:axId val="2794868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9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'Graph 2 - % Rejection-Wei Tei'!$C$2</c:f>
              <c:strCache>
                <c:ptCount val="1"/>
                <c:pt idx="0">
                  <c:v>Poor Selection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CCFFC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104599753500531E-2"/>
                  <c:y val="-5.228757452351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FC-724E-B381-8550099CAD93}"/>
                </c:ext>
              </c:extLst>
            </c:dLbl>
            <c:dLbl>
              <c:idx val="1"/>
              <c:layout>
                <c:manualLayout>
                  <c:x val="-2.3709899767194922E-2"/>
                  <c:y val="-3.834422131724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FC-724E-B381-8550099CAD93}"/>
                </c:ext>
              </c:extLst>
            </c:dLbl>
            <c:dLbl>
              <c:idx val="2"/>
              <c:layout>
                <c:manualLayout>
                  <c:x val="-1.534169984936142E-2"/>
                  <c:y val="-5.228757452351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FC-724E-B381-8550099CAD93}"/>
                </c:ext>
              </c:extLst>
            </c:dLbl>
            <c:dLbl>
              <c:idx val="7"/>
              <c:layout>
                <c:manualLayout>
                  <c:x val="-2.606712016613992E-3"/>
                  <c:y val="-3.48583830156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FC-724E-B381-8550099CAD93}"/>
                </c:ext>
              </c:extLst>
            </c:dLbl>
            <c:dLbl>
              <c:idx val="9"/>
              <c:layout>
                <c:manualLayout>
                  <c:x val="0"/>
                  <c:y val="-5.577341282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FC-724E-B381-8550099CA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Rejection-Wei Tei'!$B$3:$B$17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'Graph 2 - % Rejection-Wei Tei'!$C$3:$C$17</c:f>
              <c:numCache>
                <c:formatCode>0.0%</c:formatCode>
                <c:ptCount val="15"/>
                <c:pt idx="0">
                  <c:v>1.4134275618374558E-2</c:v>
                </c:pt>
                <c:pt idx="1">
                  <c:v>5.3617608038547239E-2</c:v>
                </c:pt>
                <c:pt idx="2">
                  <c:v>4.4456196256195131E-2</c:v>
                </c:pt>
                <c:pt idx="3">
                  <c:v>8.9056921286159677E-2</c:v>
                </c:pt>
                <c:pt idx="4">
                  <c:v>0.11366077207397556</c:v>
                </c:pt>
                <c:pt idx="5">
                  <c:v>5.448197348189332E-2</c:v>
                </c:pt>
                <c:pt idx="6">
                  <c:v>2.7761736307276588E-2</c:v>
                </c:pt>
                <c:pt idx="7">
                  <c:v>4.3943271651220618E-2</c:v>
                </c:pt>
                <c:pt idx="8">
                  <c:v>5.8224385569502581E-2</c:v>
                </c:pt>
                <c:pt idx="9">
                  <c:v>3.3034345410450069E-2</c:v>
                </c:pt>
                <c:pt idx="10">
                  <c:v>4.4033787728666958E-2</c:v>
                </c:pt>
                <c:pt idx="11">
                  <c:v>2.6358173373856195E-2</c:v>
                </c:pt>
                <c:pt idx="12">
                  <c:v>7.9363041470664808E-2</c:v>
                </c:pt>
                <c:pt idx="13">
                  <c:v>4.1466385114797215E-2</c:v>
                </c:pt>
                <c:pt idx="14">
                  <c:v>0.10606060606060606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FC-724E-B381-8550099CAD93}"/>
            </c:ext>
          </c:extLst>
        </c:ser>
        <c:ser>
          <c:idx val="2"/>
          <c:order val="1"/>
          <c:tx>
            <c:strRef>
              <c:f>'Graph 2 - % Rejection-Wei Tei'!$E$2</c:f>
              <c:strCache>
                <c:ptCount val="1"/>
                <c:pt idx="0">
                  <c:v>Nap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8131099821972588E-2"/>
                  <c:y val="-4.183005961881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FC-724E-B381-8550099CAD93}"/>
                </c:ext>
              </c:extLst>
            </c:dLbl>
            <c:dLbl>
              <c:idx val="2"/>
              <c:layout>
                <c:manualLayout>
                  <c:x val="-1.534169984936142E-2"/>
                  <c:y val="2.78867064125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FC-724E-B381-8550099CAD93}"/>
                </c:ext>
              </c:extLst>
            </c:dLbl>
            <c:dLbl>
              <c:idx val="8"/>
              <c:layout>
                <c:manualLayout>
                  <c:x val="-9.5578336480080671E-17"/>
                  <c:y val="-2.78867064125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FC-724E-B381-8550099CAD93}"/>
                </c:ext>
              </c:extLst>
            </c:dLbl>
            <c:dLbl>
              <c:idx val="10"/>
              <c:layout>
                <c:manualLayout>
                  <c:x val="3.9100680249209881E-3"/>
                  <c:y val="-6.2745089428220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FC-724E-B381-8550099CA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Rejection-Wei Tei'!$B$3:$B$17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'Graph 2 - % Rejection-Wei Tei'!$E$3:$E$17</c:f>
              <c:numCache>
                <c:formatCode>0.0%</c:formatCode>
                <c:ptCount val="15"/>
                <c:pt idx="0">
                  <c:v>1.0600706713780919E-2</c:v>
                </c:pt>
                <c:pt idx="1">
                  <c:v>1.6001162221546059E-2</c:v>
                </c:pt>
                <c:pt idx="2">
                  <c:v>0.18063103964193311</c:v>
                </c:pt>
                <c:pt idx="3">
                  <c:v>1.6511585698782878E-2</c:v>
                </c:pt>
                <c:pt idx="4">
                  <c:v>2.5696749240297273E-2</c:v>
                </c:pt>
                <c:pt idx="5">
                  <c:v>1.9105072800866051E-2</c:v>
                </c:pt>
                <c:pt idx="6">
                  <c:v>0.12899219012596844</c:v>
                </c:pt>
                <c:pt idx="7">
                  <c:v>3.763182999147819E-2</c:v>
                </c:pt>
                <c:pt idx="8">
                  <c:v>9.0461406500740842E-3</c:v>
                </c:pt>
                <c:pt idx="9">
                  <c:v>9.864730191849325E-3</c:v>
                </c:pt>
                <c:pt idx="10">
                  <c:v>1.1299618481624543E-2</c:v>
                </c:pt>
                <c:pt idx="11">
                  <c:v>1.047799031759422E-2</c:v>
                </c:pt>
                <c:pt idx="12">
                  <c:v>3.9601259508666914E-2</c:v>
                </c:pt>
                <c:pt idx="13">
                  <c:v>3.4617077517007044E-2</c:v>
                </c:pt>
                <c:pt idx="14">
                  <c:v>2.2388059701492536E-2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0FC-724E-B381-8550099C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86456"/>
        <c:axId val="279489592"/>
      </c:lineChart>
      <c:catAx>
        <c:axId val="27948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9592"/>
        <c:crosses val="autoZero"/>
        <c:auto val="1"/>
        <c:lblAlgn val="ctr"/>
        <c:lblOffset val="100"/>
        <c:noMultiLvlLbl val="0"/>
      </c:catAx>
      <c:valAx>
        <c:axId val="27948959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N"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200" b="1" i="0" u="none" strike="noStrike" baseline="0" dirty="0">
                <a:effectLst/>
              </a:rPr>
              <a:t>Tannery</a:t>
            </a:r>
            <a:r>
              <a:rPr lang="en-IN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67008"/>
        <c:axId val="4819075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'Graph1-% App Clean Area-TONG'!$A$13</c15:sqref>
                        </c15:formulaRef>
                      </c:ext>
                    </c:extLst>
                    <c:strCache>
                      <c:ptCount val="1"/>
                      <c:pt idx="0">
                        <c:v>Avg. Approved Clean Area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lang="en-IN"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'Graph1-% App Clean Area-TONG'!$A$3:$A$12</c15:sqref>
                        </c15:formulaRef>
                      </c:ext>
                    </c:extLst>
                    <c:strCache>
                      <c:ptCount val="10"/>
                      <c:pt idx="0">
                        <c:v>Week 1</c:v>
                      </c:pt>
                      <c:pt idx="1">
                        <c:v>Week 3</c:v>
                      </c:pt>
                      <c:pt idx="2">
                        <c:v>Week 4</c:v>
                      </c:pt>
                      <c:pt idx="3">
                        <c:v>Week 5</c:v>
                      </c:pt>
                      <c:pt idx="4">
                        <c:v>Week 6</c:v>
                      </c:pt>
                      <c:pt idx="5">
                        <c:v>Week 7</c:v>
                      </c:pt>
                      <c:pt idx="6">
                        <c:v>Week 8</c:v>
                      </c:pt>
                      <c:pt idx="7">
                        <c:v>Week 9</c:v>
                      </c:pt>
                      <c:pt idx="8">
                        <c:v>Week 10</c:v>
                      </c:pt>
                      <c:pt idx="9">
                        <c:v>Week 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'Graph1-% App Clean Area-TONG'!$B$13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0.84643368034137101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566-447A-A38D-9CB82CDA1BD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'Graph1-% App Clean Area-TONG'!$C$2</c:f>
              <c:strCache>
                <c:ptCount val="1"/>
                <c:pt idx="0">
                  <c:v>% Contracted Clean Area</c:v>
                </c:pt>
              </c:strCache>
            </c:strRef>
          </c:tx>
          <c:spPr>
            <a:ln w="34925" cap="rnd">
              <a:solidFill>
                <a:srgbClr val="FFCC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29-415D-8598-4BBED0470F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9-415D-8598-4BBED0470F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29-415D-8598-4BBED0470F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9-415D-8598-4BBED0470F2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29-415D-8598-4BBED0470F2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9-415D-8598-4BBED0470F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29-415D-8598-4BBED0470F2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9-415D-8598-4BBED0470F2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29-415D-8598-4BBED0470F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'Graph1-% App Clean Area-TONG'!$A$3:$A$12</c:f>
              <c:strCache>
                <c:ptCount val="10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</c:strCache>
            </c:strRef>
          </c:cat>
          <c:val>
            <c:numRef>
              <c:f>'Graph1-% App Clean Area-TONG'!$C$3:$C$12</c:f>
              <c:numCache>
                <c:formatCode>0.0%</c:formatCode>
                <c:ptCount val="1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66-447A-A38D-9CB82CDA1BD1}"/>
            </c:ext>
          </c:extLst>
        </c:ser>
        <c:ser>
          <c:idx val="1"/>
          <c:order val="1"/>
          <c:tx>
            <c:strRef>
              <c:f>'Graph1-% App Clean Area-TONG'!$B$2</c:f>
              <c:strCache>
                <c:ptCount val="1"/>
                <c:pt idx="0">
                  <c:v>Average % Clean Area Arriving at T1 After-Impactiva</c:v>
                </c:pt>
              </c:strCache>
            </c:strRef>
          </c:tx>
          <c:spPr>
            <a:ln w="34925" cap="rnd">
              <a:solidFill>
                <a:srgbClr val="00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rgbClr val="CCFFC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'Graph1-% App Clean Area-TONG'!$A$3:$A$12</c:f>
              <c:strCache>
                <c:ptCount val="10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</c:strCache>
            </c:strRef>
          </c:cat>
          <c:val>
            <c:numRef>
              <c:f>'Graph1-% App Clean Area-TONG'!$B$3:$B$12</c:f>
              <c:numCache>
                <c:formatCode>0.0%</c:formatCode>
                <c:ptCount val="10"/>
                <c:pt idx="0">
                  <c:v>0.87519230769230805</c:v>
                </c:pt>
                <c:pt idx="1">
                  <c:v>0.86969460933575304</c:v>
                </c:pt>
                <c:pt idx="2">
                  <c:v>0.83200655933214096</c:v>
                </c:pt>
                <c:pt idx="3">
                  <c:v>0.83497394762300003</c:v>
                </c:pt>
                <c:pt idx="4">
                  <c:v>0.86597682315755098</c:v>
                </c:pt>
                <c:pt idx="5">
                  <c:v>0.84027112095543599</c:v>
                </c:pt>
                <c:pt idx="6">
                  <c:v>0.82184914156817401</c:v>
                </c:pt>
                <c:pt idx="7">
                  <c:v>0.82820317172393698</c:v>
                </c:pt>
                <c:pt idx="8">
                  <c:v>0.84535756499090098</c:v>
                </c:pt>
                <c:pt idx="9">
                  <c:v>0.85081155703450695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6-447A-A38D-9CB82CDA1BD1}"/>
            </c:ext>
          </c:extLst>
        </c:ser>
        <c:ser>
          <c:idx val="3"/>
          <c:order val="3"/>
          <c:tx>
            <c:strRef>
              <c:f>'Graph1-% App Clean Area-TONG'!$D$2</c:f>
              <c:strCache>
                <c:ptCount val="1"/>
                <c:pt idx="0">
                  <c:v>Average % Clean Area Arriving at T1 Before-Impactiva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29-415D-8598-4BBED0470F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29-415D-8598-4BBED0470F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29-415D-8598-4BBED0470F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29-415D-8598-4BBED0470F2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29-415D-8598-4BBED0470F2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29-415D-8598-4BBED0470F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29-415D-8598-4BBED0470F2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29-415D-8598-4BBED0470F2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29-415D-8598-4BBED0470F2C}"/>
                </c:ext>
              </c:extLst>
            </c:dLbl>
            <c:dLbl>
              <c:idx val="9"/>
              <c:layout>
                <c:manualLayout>
                  <c:x val="-2.64260366344953E-3"/>
                  <c:y val="-3.065857225862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29-415D-8598-4BBED0470F2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'Graph1-% App Clean Area-TONG'!$D$3:$D$12</c:f>
              <c:numCache>
                <c:formatCode>0.00%</c:formatCode>
                <c:ptCount val="10"/>
                <c:pt idx="0">
                  <c:v>0.81040000000000001</c:v>
                </c:pt>
                <c:pt idx="1">
                  <c:v>0.81040000000000001</c:v>
                </c:pt>
                <c:pt idx="2">
                  <c:v>0.81040000000000001</c:v>
                </c:pt>
                <c:pt idx="3">
                  <c:v>0.81040000000000001</c:v>
                </c:pt>
                <c:pt idx="4">
                  <c:v>0.81040000000000001</c:v>
                </c:pt>
                <c:pt idx="5">
                  <c:v>0.81040000000000001</c:v>
                </c:pt>
                <c:pt idx="6">
                  <c:v>0.81040000000000001</c:v>
                </c:pt>
                <c:pt idx="7">
                  <c:v>0.81040000000000001</c:v>
                </c:pt>
                <c:pt idx="8">
                  <c:v>0.81040000000000001</c:v>
                </c:pt>
                <c:pt idx="9">
                  <c:v>0.81040000000000001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829-415D-8598-4BBED0470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67008"/>
        <c:axId val="481907536"/>
      </c:lineChart>
      <c:catAx>
        <c:axId val="5007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907536"/>
        <c:crosses val="autoZero"/>
        <c:auto val="1"/>
        <c:lblAlgn val="ctr"/>
        <c:lblOffset val="100"/>
        <c:noMultiLvlLbl val="0"/>
      </c:catAx>
      <c:valAx>
        <c:axId val="481907536"/>
        <c:scaling>
          <c:orientation val="minMax"/>
          <c:max val="0.95"/>
          <c:min val="0.75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67008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'Graph 2 - % Rejection-Wei Tei'!$D$2</c:f>
              <c:strCache>
                <c:ptCount val="1"/>
                <c:pt idx="0">
                  <c:v>Color/Brightness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84099958916751E-2"/>
                  <c:y val="-2.78867064125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F-9541-ADB8-B1C9581932E0}"/>
                </c:ext>
              </c:extLst>
            </c:dLbl>
            <c:dLbl>
              <c:idx val="1"/>
              <c:layout>
                <c:manualLayout>
                  <c:x val="-3.068339969872284E-2"/>
                  <c:y val="-4.1830059618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F-9541-ADB8-B1C9581932E0}"/>
                </c:ext>
              </c:extLst>
            </c:dLbl>
            <c:dLbl>
              <c:idx val="2"/>
              <c:layout>
                <c:manualLayout>
                  <c:x val="-2.9288699712417255E-2"/>
                  <c:y val="-3.834422131724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7F-9541-ADB8-B1C9581932E0}"/>
                </c:ext>
              </c:extLst>
            </c:dLbl>
            <c:dLbl>
              <c:idx val="8"/>
              <c:layout>
                <c:manualLayout>
                  <c:x val="-4.1707392265823873E-2"/>
                  <c:y val="-6.623092772978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F-9541-ADB8-B1C9581932E0}"/>
                </c:ext>
              </c:extLst>
            </c:dLbl>
            <c:dLbl>
              <c:idx val="9"/>
              <c:layout>
                <c:manualLayout>
                  <c:x val="5.2134240332279841E-3"/>
                  <c:y val="-5.5773412825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7F-9541-ADB8-B1C958193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2 - % Rejection-Wei Tei'!$B$3:$B$17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'Graph 2 - % Rejection-Wei Tei'!$D$3:$D$17</c:f>
              <c:numCache>
                <c:formatCode>0.0%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1.3215859030837005E-2</c:v>
                </c:pt>
                <c:pt idx="3">
                  <c:v>3.5707144761396963E-2</c:v>
                </c:pt>
                <c:pt idx="4">
                  <c:v>3.3986928104575161E-2</c:v>
                </c:pt>
                <c:pt idx="5">
                  <c:v>0</c:v>
                </c:pt>
                <c:pt idx="6">
                  <c:v>2.1545090797168358E-3</c:v>
                </c:pt>
                <c:pt idx="7">
                  <c:v>0</c:v>
                </c:pt>
                <c:pt idx="8">
                  <c:v>2.343066487539788E-3</c:v>
                </c:pt>
                <c:pt idx="9">
                  <c:v>1.42529533175306E-2</c:v>
                </c:pt>
                <c:pt idx="10">
                  <c:v>6.7781511166190491E-3</c:v>
                </c:pt>
                <c:pt idx="11">
                  <c:v>2.6971960024645357E-3</c:v>
                </c:pt>
                <c:pt idx="12">
                  <c:v>2.2977482438446911E-2</c:v>
                </c:pt>
                <c:pt idx="13">
                  <c:v>3.1680440771349863E-2</c:v>
                </c:pt>
                <c:pt idx="14">
                  <c:v>1.5151515151515152E-2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7F-9541-ADB8-B1C958193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86456"/>
        <c:axId val="279489592"/>
      </c:lineChart>
      <c:catAx>
        <c:axId val="27948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9592"/>
        <c:crosses val="autoZero"/>
        <c:auto val="1"/>
        <c:lblAlgn val="ctr"/>
        <c:lblOffset val="100"/>
        <c:noMultiLvlLbl val="0"/>
      </c:catAx>
      <c:valAx>
        <c:axId val="279489592"/>
        <c:scaling>
          <c:orientation val="minMax"/>
          <c:max val="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8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530555668218E-2"/>
          <c:y val="0.15888321241420192"/>
          <c:w val="0.94692930943772813"/>
          <c:h val="0.51705059525113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Clean Area Improvement'!$B$6</c:f>
              <c:strCache>
                <c:ptCount val="1"/>
                <c:pt idx="0">
                  <c:v>% Found in Initial 100% Inspection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6112835827308765E-3"/>
                  <c:y val="2.615104354500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42-DD48-B13D-5A00D17407F1}"/>
                </c:ext>
              </c:extLst>
            </c:dLbl>
            <c:dLbl>
              <c:idx val="1"/>
              <c:layout>
                <c:manualLayout>
                  <c:x val="-3.9373659465827347E-4"/>
                  <c:y val="2.140334329596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2-DD48-B13D-5A00D17407F1}"/>
                </c:ext>
              </c:extLst>
            </c:dLbl>
            <c:dLbl>
              <c:idx val="2"/>
              <c:layout>
                <c:manualLayout>
                  <c:x val="-2.0744576095791905E-3"/>
                  <c:y val="1.074133721131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2-DD48-B13D-5A00D17407F1}"/>
                </c:ext>
              </c:extLst>
            </c:dLbl>
            <c:dLbl>
              <c:idx val="3"/>
              <c:layout>
                <c:manualLayout>
                  <c:x val="-1.040845337716175E-3"/>
                  <c:y val="5.4417259338319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42-DD48-B13D-5A00D17407F1}"/>
                </c:ext>
              </c:extLst>
            </c:dLbl>
            <c:dLbl>
              <c:idx val="4"/>
              <c:layout>
                <c:manualLayout>
                  <c:x val="-2.5973867864061331E-3"/>
                  <c:y val="6.1469455812805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42-DD48-B13D-5A00D17407F1}"/>
                </c:ext>
              </c:extLst>
            </c:dLbl>
            <c:dLbl>
              <c:idx val="5"/>
              <c:layout>
                <c:manualLayout>
                  <c:x val="-2.611494845545465E-3"/>
                  <c:y val="1.339673983137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2-DD48-B13D-5A00D17407F1}"/>
                </c:ext>
              </c:extLst>
            </c:dLbl>
            <c:dLbl>
              <c:idx val="6"/>
              <c:layout>
                <c:manualLayout>
                  <c:x val="-2.6168659340502615E-3"/>
                  <c:y val="8.716690052314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42-DD48-B13D-5A00D17407F1}"/>
                </c:ext>
              </c:extLst>
            </c:dLbl>
            <c:dLbl>
              <c:idx val="7"/>
              <c:layout>
                <c:manualLayout>
                  <c:x val="-3.9252630938185935E-3"/>
                  <c:y val="1.234450734153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42-DD48-B13D-5A00D17407F1}"/>
                </c:ext>
              </c:extLst>
            </c:dLbl>
            <c:dLbl>
              <c:idx val="8"/>
              <c:layout>
                <c:manualLayout>
                  <c:x val="-1.0495823083506103E-3"/>
                  <c:y val="3.085932157772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42-DD48-B13D-5A00D17407F1}"/>
                </c:ext>
              </c:extLst>
            </c:dLbl>
            <c:dLbl>
              <c:idx val="9"/>
              <c:layout>
                <c:manualLayout>
                  <c:x val="-4.5723718368765945E-3"/>
                  <c:y val="7.2157256680970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42-DD48-B13D-5A00D17407F1}"/>
                </c:ext>
              </c:extLst>
            </c:dLbl>
            <c:dLbl>
              <c:idx val="10"/>
              <c:layout>
                <c:manualLayout>
                  <c:x val="-4.9535758916902095E-3"/>
                  <c:y val="-2.04027003731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42-DD48-B13D-5A00D17407F1}"/>
                </c:ext>
              </c:extLst>
            </c:dLbl>
            <c:dLbl>
              <c:idx val="11"/>
              <c:layout>
                <c:manualLayout>
                  <c:x val="-8.3291259806712436E-3"/>
                  <c:y val="-4.3899801380167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42-DD48-B13D-5A00D17407F1}"/>
                </c:ext>
              </c:extLst>
            </c:dLbl>
            <c:dLbl>
              <c:idx val="12"/>
              <c:layout>
                <c:manualLayout>
                  <c:x val="-5.6223122177941915E-3"/>
                  <c:y val="8.850530910181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42-DD48-B13D-5A00D1740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Clean Area Improvement'!$C$5:$O$5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'% Clean Area Improvement'!$C$6:$O$6</c:f>
              <c:numCache>
                <c:formatCode>0%</c:formatCode>
                <c:ptCount val="5"/>
                <c:pt idx="0">
                  <c:v>0.82198942300541966</c:v>
                </c:pt>
                <c:pt idx="1">
                  <c:v>0.76773336081374133</c:v>
                </c:pt>
                <c:pt idx="2">
                  <c:v>0.77671392378456172</c:v>
                </c:pt>
                <c:pt idx="3">
                  <c:v>0.77874594465818348</c:v>
                </c:pt>
                <c:pt idx="4">
                  <c:v>0.77610276027245628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42-DD48-B13D-5A00D17407F1}"/>
            </c:ext>
          </c:extLst>
        </c:ser>
        <c:ser>
          <c:idx val="1"/>
          <c:order val="1"/>
          <c:tx>
            <c:strRef>
              <c:f>'% Clean Area Improvement'!$B$7</c:f>
              <c:strCache>
                <c:ptCount val="1"/>
                <c:pt idx="0">
                  <c:v>% Contracted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3370266246242795E-18"/>
                  <c:y val="-3.708608497969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42-DD48-B13D-5A00D17407F1}"/>
                </c:ext>
              </c:extLst>
            </c:dLbl>
            <c:dLbl>
              <c:idx val="1"/>
              <c:layout>
                <c:manualLayout>
                  <c:x val="-9.0950432014552066E-4"/>
                  <c:y val="-3.708608497969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42-DD48-B13D-5A00D17407F1}"/>
                </c:ext>
              </c:extLst>
            </c:dLbl>
            <c:dLbl>
              <c:idx val="2"/>
              <c:layout>
                <c:manualLayout>
                  <c:x val="-9.0950432014552066E-4"/>
                  <c:y val="-3.090507081641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642-DD48-B13D-5A00D17407F1}"/>
                </c:ext>
              </c:extLst>
            </c:dLbl>
            <c:dLbl>
              <c:idx val="3"/>
              <c:layout>
                <c:manualLayout>
                  <c:x val="1.8190086402910079E-3"/>
                  <c:y val="-2.472405665313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42-DD48-B13D-5A00D17407F1}"/>
                </c:ext>
              </c:extLst>
            </c:dLbl>
            <c:dLbl>
              <c:idx val="4"/>
              <c:layout>
                <c:manualLayout>
                  <c:x val="0"/>
                  <c:y val="-3.708608497969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42-DD48-B13D-5A00D17407F1}"/>
                </c:ext>
              </c:extLst>
            </c:dLbl>
            <c:dLbl>
              <c:idx val="5"/>
              <c:layout>
                <c:manualLayout>
                  <c:x val="-6.6696212996994236E-17"/>
                  <c:y val="-2.472405665313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42-DD48-B13D-5A00D17407F1}"/>
                </c:ext>
              </c:extLst>
            </c:dLbl>
            <c:dLbl>
              <c:idx val="6"/>
              <c:layout>
                <c:manualLayout>
                  <c:x val="9.0950432014545398E-4"/>
                  <c:y val="-3.090507081641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42-DD48-B13D-5A00D17407F1}"/>
                </c:ext>
              </c:extLst>
            </c:dLbl>
            <c:dLbl>
              <c:idx val="7"/>
              <c:layout>
                <c:manualLayout>
                  <c:x val="-2.7285129604365621E-3"/>
                  <c:y val="-6.181014163282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42-DD48-B13D-5A00D17407F1}"/>
                </c:ext>
              </c:extLst>
            </c:dLbl>
            <c:dLbl>
              <c:idx val="8"/>
              <c:layout>
                <c:manualLayout>
                  <c:x val="-9.0950432014565413E-4"/>
                  <c:y val="-3.708608497969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42-DD48-B13D-5A00D17407F1}"/>
                </c:ext>
              </c:extLst>
            </c:dLbl>
            <c:dLbl>
              <c:idx val="9"/>
              <c:layout>
                <c:manualLayout>
                  <c:x val="0"/>
                  <c:y val="-4.3267099142980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42-DD48-B13D-5A00D17407F1}"/>
                </c:ext>
              </c:extLst>
            </c:dLbl>
            <c:dLbl>
              <c:idx val="10"/>
              <c:layout>
                <c:manualLayout>
                  <c:x val="0"/>
                  <c:y val="-5.562912746954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42-DD48-B13D-5A00D17407F1}"/>
                </c:ext>
              </c:extLst>
            </c:dLbl>
            <c:dLbl>
              <c:idx val="11"/>
              <c:layout>
                <c:manualLayout>
                  <c:x val="-1.3339242599398847E-16"/>
                  <c:y val="-5.56291274695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42-DD48-B13D-5A00D17407F1}"/>
                </c:ext>
              </c:extLst>
            </c:dLbl>
            <c:dLbl>
              <c:idx val="12"/>
              <c:layout>
                <c:manualLayout>
                  <c:x val="-9.095043201453873E-4"/>
                  <c:y val="-5.562912746954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42-DD48-B13D-5A00D1740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Clean Area Improvement'!$C$5:$O$5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'% Clean Area Improvement'!$C$7:$O$7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0.90000000000000013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642-DD48-B13D-5A00D17407F1}"/>
            </c:ext>
          </c:extLst>
        </c:ser>
        <c:ser>
          <c:idx val="2"/>
          <c:order val="2"/>
          <c:tx>
            <c:strRef>
              <c:f>'% Clean Area Improvement'!$B$8</c:f>
              <c:strCache>
                <c:ptCount val="1"/>
                <c:pt idx="0">
                  <c:v>% Shipped (after deducting rejects)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6718193309055848E-3"/>
                  <c:y val="-0.11705867437200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642-DD48-B13D-5A00D17407F1}"/>
                </c:ext>
              </c:extLst>
            </c:dLbl>
            <c:dLbl>
              <c:idx val="1"/>
              <c:layout>
                <c:manualLayout>
                  <c:x val="1.8492299649446957E-3"/>
                  <c:y val="-9.923204549226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642-DD48-B13D-5A00D17407F1}"/>
                </c:ext>
              </c:extLst>
            </c:dLbl>
            <c:dLbl>
              <c:idx val="2"/>
              <c:layout>
                <c:manualLayout>
                  <c:x val="2.7551535594203523E-3"/>
                  <c:y val="-0.1028710567441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642-DD48-B13D-5A00D17407F1}"/>
                </c:ext>
              </c:extLst>
            </c:dLbl>
            <c:dLbl>
              <c:idx val="3"/>
              <c:layout>
                <c:manualLayout>
                  <c:x val="4.3064671486323421E-3"/>
                  <c:y val="-0.1141643049838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642-DD48-B13D-5A00D17407F1}"/>
                </c:ext>
              </c:extLst>
            </c:dLbl>
            <c:dLbl>
              <c:idx val="4"/>
              <c:layout>
                <c:manualLayout>
                  <c:x val="4.4358745743412363E-3"/>
                  <c:y val="-0.10215464313403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642-DD48-B13D-5A00D17407F1}"/>
                </c:ext>
              </c:extLst>
            </c:dLbl>
            <c:dLbl>
              <c:idx val="5"/>
              <c:layout>
                <c:manualLayout>
                  <c:x val="4.4358745743412363E-3"/>
                  <c:y val="-0.12249504667152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642-DD48-B13D-5A00D17407F1}"/>
                </c:ext>
              </c:extLst>
            </c:dLbl>
            <c:dLbl>
              <c:idx val="6"/>
              <c:layout>
                <c:manualLayout>
                  <c:x val="5.3188099100163642E-4"/>
                  <c:y val="-0.12249504667152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642-DD48-B13D-5A00D17407F1}"/>
                </c:ext>
              </c:extLst>
            </c:dLbl>
            <c:dLbl>
              <c:idx val="7"/>
              <c:layout>
                <c:manualLayout>
                  <c:x val="1.4413853111471572E-3"/>
                  <c:y val="-0.12249504667152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642-DD48-B13D-5A00D17407F1}"/>
                </c:ext>
              </c:extLst>
            </c:dLbl>
            <c:dLbl>
              <c:idx val="8"/>
              <c:layout>
                <c:manualLayout>
                  <c:x val="3.9896445413614186E-4"/>
                  <c:y val="-0.10687460182344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642-DD48-B13D-5A00D17407F1}"/>
                </c:ext>
              </c:extLst>
            </c:dLbl>
            <c:dLbl>
              <c:idx val="9"/>
              <c:layout>
                <c:manualLayout>
                  <c:x val="1.4413853111470236E-3"/>
                  <c:y val="-0.11923663015001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642-DD48-B13D-5A00D17407F1}"/>
                </c:ext>
              </c:extLst>
            </c:dLbl>
            <c:dLbl>
              <c:idx val="10"/>
              <c:layout>
                <c:manualLayout>
                  <c:x val="4.3028864229624772E-3"/>
                  <c:y val="-0.10249094870780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642-DD48-B13D-5A00D17407F1}"/>
                </c:ext>
              </c:extLst>
            </c:dLbl>
            <c:dLbl>
              <c:idx val="11"/>
              <c:layout>
                <c:manualLayout>
                  <c:x val="1.4413853111471572E-3"/>
                  <c:y val="-0.10395200418167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642-DD48-B13D-5A00D17407F1}"/>
                </c:ext>
              </c:extLst>
            </c:dLbl>
            <c:dLbl>
              <c:idx val="12"/>
              <c:layout>
                <c:manualLayout>
                  <c:x val="5.2123907431078651E-3"/>
                  <c:y val="-0.111594073818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642-DD48-B13D-5A00D1740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Clean Area Improvement'!$C$5:$O$5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'% Clean Area Improvement'!$C$8:$O$8</c:f>
              <c:numCache>
                <c:formatCode>0%</c:formatCode>
                <c:ptCount val="5"/>
                <c:pt idx="0">
                  <c:v>0.86224685610225404</c:v>
                </c:pt>
                <c:pt idx="1">
                  <c:v>0.83571936945814207</c:v>
                </c:pt>
                <c:pt idx="2">
                  <c:v>0.82548251426933683</c:v>
                </c:pt>
                <c:pt idx="3">
                  <c:v>0.82521619534629675</c:v>
                </c:pt>
                <c:pt idx="4">
                  <c:v>0.827747713646384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2642-DD48-B13D-5A00D1740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513536"/>
        <c:axId val="439510792"/>
      </c:barChart>
      <c:catAx>
        <c:axId val="4395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510792"/>
        <c:crosses val="autoZero"/>
        <c:auto val="1"/>
        <c:lblAlgn val="ctr"/>
        <c:lblOffset val="100"/>
        <c:noMultiLvlLbl val="0"/>
      </c:catAx>
      <c:valAx>
        <c:axId val="43951079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5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r>
              <a:rPr lang="en-IN" dirty="0"/>
              <a:t>% Estimated Trimming Improvement</a:t>
            </a:r>
          </a:p>
        </c:rich>
      </c:tx>
      <c:layout>
        <c:manualLayout>
          <c:xMode val="edge"/>
          <c:yMode val="edge"/>
          <c:x val="0.32038583848920882"/>
          <c:y val="0.8240234005166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93699404925417E-2"/>
          <c:y val="0.1220065757676474"/>
          <c:w val="0.90454907146277441"/>
          <c:h val="0.48150879836651894"/>
        </c:manualLayout>
      </c:layout>
      <c:lineChart>
        <c:grouping val="standard"/>
        <c:varyColors val="0"/>
        <c:ser>
          <c:idx val="0"/>
          <c:order val="0"/>
          <c:tx>
            <c:strRef>
              <c:f>'% Clean Area Improvement'!$B$9</c:f>
              <c:strCache>
                <c:ptCount val="1"/>
                <c:pt idx="0">
                  <c:v>% Estimated Trimming Improvement</c:v>
                </c:pt>
              </c:strCache>
            </c:strRef>
          </c:tx>
          <c:spPr>
            <a:ln w="28575" cap="rnd">
              <a:solidFill>
                <a:srgbClr val="FF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FFCC9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24-7042-A585-0942E0270CF5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24-7042-A585-0942E0270CF5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24-7042-A585-0942E0270CF5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24-7042-A585-0942E0270CF5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24-7042-A585-0942E0270CF5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24-7042-A585-0942E0270CF5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24-7042-A585-0942E0270CF5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F24-7042-A585-0942E0270CF5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F24-7042-A585-0942E0270CF5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F24-7042-A585-0942E0270CF5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F24-7042-A585-0942E0270CF5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BF24-7042-A585-0942E0270CF5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FFCC99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BF24-7042-A585-0942E0270CF5}"/>
              </c:ext>
            </c:extLst>
          </c:dPt>
          <c:dLbls>
            <c:dLbl>
              <c:idx val="0"/>
              <c:layout>
                <c:manualLayout>
                  <c:x val="-3.9502374840500593E-3"/>
                  <c:y val="-0.11942181973710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24-7042-A585-0942E0270CF5}"/>
                </c:ext>
              </c:extLst>
            </c:dLbl>
            <c:dLbl>
              <c:idx val="1"/>
              <c:layout>
                <c:manualLayout>
                  <c:x val="-2.1203452583697675E-2"/>
                  <c:y val="-0.1163861879747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24-7042-A585-0942E0270CF5}"/>
                </c:ext>
              </c:extLst>
            </c:dLbl>
            <c:dLbl>
              <c:idx val="2"/>
              <c:layout>
                <c:manualLayout>
                  <c:x val="-1.9344277945359801E-2"/>
                  <c:y val="-9.38642499903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24-7042-A585-0942E0270CF5}"/>
                </c:ext>
              </c:extLst>
            </c:dLbl>
            <c:dLbl>
              <c:idx val="3"/>
              <c:layout>
                <c:manualLayout>
                  <c:x val="-9.2183867712557349E-3"/>
                  <c:y val="-0.10361203765375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24-7042-A585-0942E0270CF5}"/>
                </c:ext>
              </c:extLst>
            </c:dLbl>
            <c:dLbl>
              <c:idx val="4"/>
              <c:layout>
                <c:manualLayout>
                  <c:x val="-1.8242629389657445E-2"/>
                  <c:y val="-8.692036647391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24-7042-A585-0942E0270CF5}"/>
                </c:ext>
              </c:extLst>
            </c:dLbl>
            <c:dLbl>
              <c:idx val="5"/>
              <c:layout>
                <c:manualLayout>
                  <c:x val="-1.8464814208469505E-2"/>
                  <c:y val="9.488782397175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24-7042-A585-0942E0270CF5}"/>
                </c:ext>
              </c:extLst>
            </c:dLbl>
            <c:dLbl>
              <c:idx val="6"/>
              <c:layout>
                <c:manualLayout>
                  <c:x val="-4.7462216272876065E-3"/>
                  <c:y val="0.10312276134571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24-7042-A585-0942E0270CF5}"/>
                </c:ext>
              </c:extLst>
            </c:dLbl>
            <c:dLbl>
              <c:idx val="7"/>
              <c:layout>
                <c:manualLayout>
                  <c:x val="-7.6969844297245611E-3"/>
                  <c:y val="-9.81856389789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24-7042-A585-0942E0270CF5}"/>
                </c:ext>
              </c:extLst>
            </c:dLbl>
            <c:dLbl>
              <c:idx val="8"/>
              <c:layout>
                <c:manualLayout>
                  <c:x val="-9.1043689997524768E-3"/>
                  <c:y val="7.536775172570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24-7042-A585-0942E0270CF5}"/>
                </c:ext>
              </c:extLst>
            </c:dLbl>
            <c:dLbl>
              <c:idx val="9"/>
              <c:layout>
                <c:manualLayout>
                  <c:x val="-1.0290995756869302E-2"/>
                  <c:y val="-0.12868827603923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24-7042-A585-0942E0270CF5}"/>
                </c:ext>
              </c:extLst>
            </c:dLbl>
            <c:dLbl>
              <c:idx val="10"/>
              <c:layout>
                <c:manualLayout>
                  <c:x val="-1.5468387217195078E-2"/>
                  <c:y val="8.673697061826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F24-7042-A585-0942E0270CF5}"/>
                </c:ext>
              </c:extLst>
            </c:dLbl>
            <c:dLbl>
              <c:idx val="11"/>
              <c:layout>
                <c:manualLayout>
                  <c:x val="-6.5906981048434081E-3"/>
                  <c:y val="-0.13188082050114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F24-7042-A585-0942E0270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 Clean Area Improvement'!$C$5:$O$5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'% Clean Area Improvement'!$C$9:$O$9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6.0000000000000001E-3</c:v>
                </c:pt>
                <c:pt idx="2">
                  <c:v>3.0000000000000001E-3</c:v>
                </c:pt>
                <c:pt idx="3">
                  <c:v>3.6500405427320401E-3</c:v>
                </c:pt>
                <c:pt idx="4">
                  <c:v>3.8526054523851244E-3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BF24-7042-A585-0942E0270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862808"/>
        <c:axId val="442862416"/>
      </c:lineChart>
      <c:catAx>
        <c:axId val="44286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2862416"/>
        <c:crosses val="autoZero"/>
        <c:auto val="1"/>
        <c:lblAlgn val="ctr"/>
        <c:lblOffset val="100"/>
        <c:noMultiLvlLbl val="0"/>
      </c:catAx>
      <c:valAx>
        <c:axId val="44286241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2862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2034395392874"/>
          <c:y val="5.8165105459232418E-2"/>
          <c:w val="0.86671581038386258"/>
          <c:h val="0.6153069934932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'Claims All'!$Q$8</c:f>
              <c:strCache>
                <c:ptCount val="1"/>
                <c:pt idx="0">
                  <c:v>% Orders w/ Problems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All'!$X$5:$AD$5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'Claims All'!$X$8:$AD$8</c:f>
              <c:numCache>
                <c:formatCode>0.0%</c:formatCode>
                <c:ptCount val="5"/>
                <c:pt idx="0">
                  <c:v>0.2</c:v>
                </c:pt>
                <c:pt idx="1">
                  <c:v>1.680672268907563E-2</c:v>
                </c:pt>
                <c:pt idx="2">
                  <c:v>0</c:v>
                </c:pt>
                <c:pt idx="3">
                  <c:v>0</c:v>
                </c:pt>
                <c:pt idx="4">
                  <c:v>4.7619047619047623E-3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0-3443-A280-D6490ED7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798344"/>
        <c:axId val="440799520"/>
      </c:barChart>
      <c:catAx>
        <c:axId val="44079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799520"/>
        <c:crosses val="autoZero"/>
        <c:auto val="1"/>
        <c:lblAlgn val="ctr"/>
        <c:lblOffset val="100"/>
        <c:noMultiLvlLbl val="0"/>
      </c:catAx>
      <c:valAx>
        <c:axId val="440799520"/>
        <c:scaling>
          <c:orientation val="minMax"/>
          <c:max val="0.25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79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9929836629913"/>
          <c:y val="0.82632779867476291"/>
          <c:w val="0.41580383193418929"/>
          <c:h val="8.6494408517581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3740665697499E-2"/>
          <c:y val="6.4059817705241787E-2"/>
          <c:w val="0.8124372431475233"/>
          <c:h val="0.6560142760501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'Claims All'!$B$8</c:f>
              <c:strCache>
                <c:ptCount val="1"/>
                <c:pt idx="0">
                  <c:v>Sq. Ft. Shipped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592E-3"/>
                  <c:y val="8.856578082042062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82-A54C-8D2E-4333AA74DD9E}"/>
                </c:ext>
              </c:extLst>
            </c:dLbl>
            <c:dLbl>
              <c:idx val="2"/>
              <c:layout>
                <c:manualLayout>
                  <c:x val="-6.1504665637391737E-3"/>
                  <c:y val="-4.60905588752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2-A54C-8D2E-4333AA74DD9E}"/>
                </c:ext>
              </c:extLst>
            </c:dLbl>
            <c:dLbl>
              <c:idx val="8"/>
              <c:layout>
                <c:manualLayout>
                  <c:x val="0"/>
                  <c:y val="-8.641979789108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82-A54C-8D2E-4333AA74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All'!$I$5:$O$5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'Claims All'!$I$8:$O$8</c:f>
              <c:numCache>
                <c:formatCode>#,##0</c:formatCode>
                <c:ptCount val="5"/>
                <c:pt idx="0">
                  <c:v>11641.6</c:v>
                </c:pt>
                <c:pt idx="1">
                  <c:v>156411.79999999999</c:v>
                </c:pt>
                <c:pt idx="2">
                  <c:v>531366.1</c:v>
                </c:pt>
                <c:pt idx="3">
                  <c:v>184990</c:v>
                </c:pt>
                <c:pt idx="4">
                  <c:v>884409.5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82-A54C-8D2E-4333AA74DD9E}"/>
            </c:ext>
          </c:extLst>
        </c:ser>
        <c:ser>
          <c:idx val="1"/>
          <c:order val="1"/>
          <c:tx>
            <c:strRef>
              <c:f>'Claims All'!$B$9</c:f>
              <c:strCache>
                <c:ptCount val="1"/>
                <c:pt idx="0">
                  <c:v>Sq. Ft. w/ Problems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2.3450585646062711E-3"/>
                  <c:y val="-1.639251075868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82-A54C-8D2E-4333AA74DD9E}"/>
                </c:ext>
              </c:extLst>
            </c:dLbl>
            <c:dLbl>
              <c:idx val="4"/>
              <c:layout>
                <c:manualLayout>
                  <c:x val="1.5589099946211372E-3"/>
                  <c:y val="-2.606934202988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2-A54C-8D2E-4333AA74DD9E}"/>
                </c:ext>
              </c:extLst>
            </c:dLbl>
            <c:dLbl>
              <c:idx val="7"/>
              <c:layout>
                <c:manualLayout>
                  <c:x val="9.6193563719017933E-4"/>
                  <c:y val="-3.030257506111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82-A54C-8D2E-4333AA74DD9E}"/>
                </c:ext>
              </c:extLst>
            </c:dLbl>
            <c:dLbl>
              <c:idx val="8"/>
              <c:layout>
                <c:manualLayout>
                  <c:x val="3.5948639893730069E-3"/>
                  <c:y val="-3.122587948400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82-A54C-8D2E-4333AA74DD9E}"/>
                </c:ext>
              </c:extLst>
            </c:dLbl>
            <c:dLbl>
              <c:idx val="9"/>
              <c:layout>
                <c:manualLayout>
                  <c:x val="1.8466874570572691E-3"/>
                  <c:y val="-2.848844834103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82-A54C-8D2E-4333AA74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All'!$I$5:$O$5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'Claims All'!$I$9:$O$9</c:f>
              <c:numCache>
                <c:formatCode>#,##0</c:formatCode>
                <c:ptCount val="5"/>
                <c:pt idx="0">
                  <c:v>98.4</c:v>
                </c:pt>
                <c:pt idx="1">
                  <c:v>441</c:v>
                </c:pt>
                <c:pt idx="2">
                  <c:v>0</c:v>
                </c:pt>
                <c:pt idx="3">
                  <c:v>0</c:v>
                </c:pt>
                <c:pt idx="4">
                  <c:v>539.4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82-A54C-8D2E-4333AA74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798736"/>
        <c:axId val="440797560"/>
      </c:barChart>
      <c:catAx>
        <c:axId val="44079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797560"/>
        <c:crosses val="autoZero"/>
        <c:auto val="1"/>
        <c:lblAlgn val="ctr"/>
        <c:lblOffset val="100"/>
        <c:noMultiLvlLbl val="0"/>
      </c:catAx>
      <c:valAx>
        <c:axId val="4407975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79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641789426364E-2"/>
          <c:y val="6.5841892526532358E-2"/>
          <c:w val="0.94382177544739498"/>
          <c:h val="0.67929346619323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'Claims All'!$B$11</c:f>
              <c:strCache>
                <c:ptCount val="1"/>
                <c:pt idx="0">
                  <c:v>% Sq. Ft. w/ Problems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All'!$I$5:$O$5</c:f>
              <c:strCache>
                <c:ptCount val="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YTD</c:v>
                </c:pt>
              </c:strCache>
            </c:strRef>
          </c:cat>
          <c:val>
            <c:numRef>
              <c:f>'Claims All'!$I$11:$O$11</c:f>
              <c:numCache>
                <c:formatCode>0.0%</c:formatCode>
                <c:ptCount val="5"/>
                <c:pt idx="0">
                  <c:v>8.4524463991203953E-3</c:v>
                </c:pt>
                <c:pt idx="1">
                  <c:v>2.8194803716855123E-3</c:v>
                </c:pt>
                <c:pt idx="2">
                  <c:v>0</c:v>
                </c:pt>
                <c:pt idx="3">
                  <c:v>0</c:v>
                </c:pt>
                <c:pt idx="4">
                  <c:v>6.0989846897845394E-4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0-1142-9A85-66BC53CC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799128"/>
        <c:axId val="265625072"/>
      </c:barChart>
      <c:catAx>
        <c:axId val="4407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5625072"/>
        <c:crosses val="autoZero"/>
        <c:auto val="1"/>
        <c:lblAlgn val="ctr"/>
        <c:lblOffset val="100"/>
        <c:noMultiLvlLbl val="0"/>
      </c:catAx>
      <c:valAx>
        <c:axId val="2656250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79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'[MLL521 New Balance Leather QA Program KPI V10a 2018-10-07.xlsx]Service Level Calls and Claim'!$B$6</c:f>
              <c:strCache>
                <c:ptCount val="1"/>
                <c:pt idx="0">
                  <c:v>% of Sq. Ft. requiring replacement before Imp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'[MLL521 New Balance Leather QA Program KPI V10a 2018-10-07.xlsx]Service Level Calls and Claim'!$C$5:$M$5</c:f>
              <c:strCache>
                <c:ptCount val="2"/>
                <c:pt idx="0">
                  <c:v>Tannery 1</c:v>
                </c:pt>
                <c:pt idx="1">
                  <c:v>Tannery 2</c:v>
                </c:pt>
              </c:strCache>
            </c:strRef>
          </c:cat>
          <c:val>
            <c:numRef>
              <c:f>'[MLL521 New Balance Leather QA Program KPI V10a 2018-10-07.xlsx]Service Level Calls and Claim'!$C$6:$M$6</c:f>
              <c:numCache>
                <c:formatCode>0.0%</c:formatCode>
                <c:ptCount val="2"/>
                <c:pt idx="0">
                  <c:v>6.0999999999999999E-2</c:v>
                </c:pt>
                <c:pt idx="1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E-4FB8-852D-963DE019A9B8}"/>
            </c:ext>
          </c:extLst>
        </c:ser>
        <c:ser>
          <c:idx val="1"/>
          <c:order val="1"/>
          <c:tx>
            <c:strRef>
              <c:f>'[MLL521 New Balance Leather QA Program KPI V10a 2018-10-07.xlsx]Service Level Calls and Claim'!$B$7</c:f>
              <c:strCache>
                <c:ptCount val="1"/>
                <c:pt idx="0">
                  <c:v>% of Sq. Ft. requiring replacement after Imp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E-4FB8-852D-963DE019A9B8}"/>
                </c:ext>
              </c:extLst>
            </c:dLbl>
            <c:dLbl>
              <c:idx val="1"/>
              <c:layout>
                <c:manualLayout>
                  <c:x val="-1.7643356088631885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E-4FB8-852D-963DE019A9B8}"/>
                </c:ext>
              </c:extLst>
            </c:dLbl>
            <c:dLbl>
              <c:idx val="2"/>
              <c:layout>
                <c:manualLayout>
                  <c:x val="2.5917689194601193E-2"/>
                  <c:y val="-3.76662282671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90746880418974E-2"/>
                      <c:h val="6.8116799808645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6E-4FB8-852D-963DE019A9B8}"/>
                </c:ext>
              </c:extLst>
            </c:dLbl>
            <c:dLbl>
              <c:idx val="3"/>
              <c:layout>
                <c:manualLayout>
                  <c:x val="-1.4114684870905508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6E-4FB8-852D-963DE019A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'[MLL521 New Balance Leather QA Program KPI V10a 2018-10-07.xlsx]Service Level Calls and Claim'!$C$5:$M$5</c:f>
              <c:strCache>
                <c:ptCount val="2"/>
                <c:pt idx="0">
                  <c:v>Tannery 1</c:v>
                </c:pt>
                <c:pt idx="1">
                  <c:v>Tannery 2</c:v>
                </c:pt>
              </c:strCache>
            </c:strRef>
          </c:cat>
          <c:val>
            <c:numRef>
              <c:f>'[MLL521 New Balance Leather QA Program KPI V10a 2018-10-07.xlsx]Service Level Calls and Claim'!$C$7:$M$7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6E-4FB8-852D-963DE019A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axId val="506388432"/>
        <c:axId val="506388824"/>
      </c:barChart>
      <c:catAx>
        <c:axId val="5063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6388824"/>
        <c:crosses val="autoZero"/>
        <c:auto val="1"/>
        <c:lblAlgn val="ctr"/>
        <c:lblOffset val="100"/>
        <c:noMultiLvlLbl val="0"/>
      </c:catAx>
      <c:valAx>
        <c:axId val="5063888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638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0303662279653"/>
          <c:y val="0.89093456699184292"/>
          <c:w val="0.65545978038368524"/>
          <c:h val="8.3175456574151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N"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200" b="1" i="0" u="none" strike="noStrike" baseline="0" dirty="0">
                <a:effectLst/>
              </a:rPr>
              <a:t>Tannery</a:t>
            </a:r>
            <a:r>
              <a:rPr lang="en-IN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'Graph1-% App Clean Area-TONG'!$E$2</c:f>
              <c:strCache>
                <c:ptCount val="1"/>
                <c:pt idx="0">
                  <c:v>Average % Clean Area Improved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'Graph1-% App Clean Area-TONG'!$A$3:$A$12</c:f>
              <c:strCache>
                <c:ptCount val="10"/>
                <c:pt idx="0">
                  <c:v>Week 1</c:v>
                </c:pt>
                <c:pt idx="1">
                  <c:v>Week 3</c:v>
                </c:pt>
                <c:pt idx="2">
                  <c:v>Week 4</c:v>
                </c:pt>
                <c:pt idx="3">
                  <c:v>Week 5</c:v>
                </c:pt>
                <c:pt idx="4">
                  <c:v>Week 6</c:v>
                </c:pt>
                <c:pt idx="5">
                  <c:v>Week 7</c:v>
                </c:pt>
                <c:pt idx="6">
                  <c:v>Week 8</c:v>
                </c:pt>
                <c:pt idx="7">
                  <c:v>Week 9</c:v>
                </c:pt>
                <c:pt idx="8">
                  <c:v>Week 10</c:v>
                </c:pt>
                <c:pt idx="9">
                  <c:v>Week 11</c:v>
                </c:pt>
              </c:strCache>
            </c:strRef>
          </c:cat>
          <c:val>
            <c:numRef>
              <c:f>'Graph1-% App Clean Area-TONG'!$E$3:$E$12</c:f>
              <c:numCache>
                <c:formatCode>0.0%</c:formatCode>
                <c:ptCount val="10"/>
                <c:pt idx="0">
                  <c:v>6.4792307692307802E-2</c:v>
                </c:pt>
                <c:pt idx="1">
                  <c:v>5.9294609335752799E-2</c:v>
                </c:pt>
                <c:pt idx="2">
                  <c:v>2.1606559332140701E-2</c:v>
                </c:pt>
                <c:pt idx="3">
                  <c:v>2.4573947623000102E-2</c:v>
                </c:pt>
                <c:pt idx="4">
                  <c:v>5.5576823157551497E-2</c:v>
                </c:pt>
                <c:pt idx="5">
                  <c:v>2.98711209554362E-2</c:v>
                </c:pt>
                <c:pt idx="6">
                  <c:v>1.14491415681743E-2</c:v>
                </c:pt>
                <c:pt idx="7">
                  <c:v>1.7803171723937101E-2</c:v>
                </c:pt>
                <c:pt idx="8">
                  <c:v>3.4957564990901198E-2</c:v>
                </c:pt>
                <c:pt idx="9">
                  <c:v>4.0411557034506898E-2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BA-4B56-BA28-67FC79CBF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304672"/>
        <c:axId val="544420608"/>
      </c:lineChart>
      <c:catAx>
        <c:axId val="4503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420608"/>
        <c:crosses val="autoZero"/>
        <c:auto val="1"/>
        <c:lblAlgn val="ctr"/>
        <c:lblOffset val="100"/>
        <c:noMultiLvlLbl val="0"/>
      </c:catAx>
      <c:valAx>
        <c:axId val="544420608"/>
        <c:scaling>
          <c:orientation val="minMax"/>
          <c:max val="0.08"/>
          <c:min val="0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04672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I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N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200" b="1" i="0" u="none" strike="noStrike" baseline="0" dirty="0">
                <a:effectLst/>
              </a:rPr>
              <a:t>Tannery</a:t>
            </a:r>
            <a:r>
              <a:rPr lang="en-IN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'Graph1-% App Clean Area-Wei Tei'!$E$2</c:f>
              <c:strCache>
                <c:ptCount val="1"/>
                <c:pt idx="0">
                  <c:v>Average % Clean Area Improved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'Graph1-% App Clean Area-Wei Tei'!$A$3:$A$13</c:f>
              <c:strCache>
                <c:ptCount val="11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</c:strCache>
            </c:strRef>
          </c:cat>
          <c:val>
            <c:numRef>
              <c:f>'Graph1-% App Clean Area-Wei Tei'!$E$3:$E$13</c:f>
              <c:numCache>
                <c:formatCode>0.0%</c:formatCode>
                <c:ptCount val="11"/>
                <c:pt idx="0">
                  <c:v>7.2648351648351595E-2</c:v>
                </c:pt>
                <c:pt idx="1">
                  <c:v>5.8115054387737702E-2</c:v>
                </c:pt>
                <c:pt idx="2">
                  <c:v>6.4950207966725203E-3</c:v>
                </c:pt>
                <c:pt idx="3">
                  <c:v>2.4921784243633299E-3</c:v>
                </c:pt>
                <c:pt idx="4">
                  <c:v>1.35908230623516E-3</c:v>
                </c:pt>
                <c:pt idx="5">
                  <c:v>3.0513253058735E-2</c:v>
                </c:pt>
                <c:pt idx="6">
                  <c:v>3.4483056969751298E-2</c:v>
                </c:pt>
                <c:pt idx="7">
                  <c:v>2.5036774394612299E-2</c:v>
                </c:pt>
                <c:pt idx="8">
                  <c:v>1.9194948745368E-2</c:v>
                </c:pt>
                <c:pt idx="9">
                  <c:v>1.1364770677637699E-2</c:v>
                </c:pt>
                <c:pt idx="10">
                  <c:v>1.4479574990945999E-2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2-48BD-B87F-13FFC9193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669136"/>
        <c:axId val="450737296"/>
      </c:lineChart>
      <c:catAx>
        <c:axId val="5446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737296"/>
        <c:crosses val="autoZero"/>
        <c:auto val="1"/>
        <c:lblAlgn val="ctr"/>
        <c:lblOffset val="100"/>
        <c:noMultiLvlLbl val="0"/>
      </c:catAx>
      <c:valAx>
        <c:axId val="450737296"/>
        <c:scaling>
          <c:orientation val="minMax"/>
          <c:max val="0.08"/>
          <c:min val="0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669136"/>
        <c:crosses val="autoZero"/>
        <c:crossBetween val="between"/>
        <c:majorUnit val="0.01"/>
        <c:minorUnit val="0.0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17645225278915E-2"/>
          <c:y val="8.8994663017329168E-2"/>
          <c:w val="0.9185051999411169"/>
          <c:h val="0.68431344236249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'Tanery Befor-Shipmt-TongHong(VN'!$B$6</c:f>
              <c:strCache>
                <c:ptCount val="1"/>
                <c:pt idx="0">
                  <c:v>Orders Inspected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'Tanery Befor-Shipmt-TongHong(VN'!$C$5:$N$5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'Tanery Befor-Shipmt-TongHong(VN'!$C$6:$N$6</c:f>
              <c:numCache>
                <c:formatCode>#,##0</c:formatCode>
                <c:ptCount val="4"/>
                <c:pt idx="0">
                  <c:v>1</c:v>
                </c:pt>
                <c:pt idx="1">
                  <c:v>59</c:v>
                </c:pt>
                <c:pt idx="2">
                  <c:v>91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5-864C-BAC4-410C70AB0CA4}"/>
            </c:ext>
          </c:extLst>
        </c:ser>
        <c:ser>
          <c:idx val="1"/>
          <c:order val="1"/>
          <c:tx>
            <c:strRef>
              <c:f>'Tanery Befor-Shipmt-TongHong(VN'!$B$7</c:f>
              <c:strCache>
                <c:ptCount val="1"/>
                <c:pt idx="0">
                  <c:v>Orders Rejected &amp; Sent for Rework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'Tanery Befor-Shipmt-TongHong(VN'!$C$5:$N$5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'Tanery Befor-Shipmt-TongHong(VN'!$C$7:$N$7</c:f>
              <c:numCache>
                <c:formatCode>#,##0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5-864C-BAC4-410C70AB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9352"/>
        <c:axId val="440316216"/>
      </c:barChart>
      <c:catAx>
        <c:axId val="44031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6216"/>
        <c:crosses val="autoZero"/>
        <c:auto val="1"/>
        <c:lblAlgn val="ctr"/>
        <c:lblOffset val="100"/>
        <c:noMultiLvlLbl val="0"/>
      </c:catAx>
      <c:valAx>
        <c:axId val="4403162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1372862681709"/>
          <c:y val="0.86359886538532582"/>
          <c:w val="0.77812301887179691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17645225278915E-2"/>
          <c:y val="7.0452720942238117E-2"/>
          <c:w val="0.9185051999411169"/>
          <c:h val="0.6943974448395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'Tanery Befor-Shipmt-TongHong(VN'!$B$8</c:f>
              <c:strCache>
                <c:ptCount val="1"/>
                <c:pt idx="0">
                  <c:v>% of Orders Rejected &amp; Sent for Rework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'Tanery Befor-Shipmt-TongHong(VN'!$C$5:$N$5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'Tanery Befor-Shipmt-TongHong(VN'!$C$8:$L$8</c:f>
              <c:numCache>
                <c:formatCode>0%</c:formatCode>
                <c:ptCount val="4"/>
                <c:pt idx="0">
                  <c:v>1</c:v>
                </c:pt>
                <c:pt idx="1">
                  <c:v>0.10169491525423729</c:v>
                </c:pt>
                <c:pt idx="2">
                  <c:v>0.12087912087912088</c:v>
                </c:pt>
                <c:pt idx="3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B-BF49-A821-47D18274BEA5}"/>
            </c:ext>
          </c:extLst>
        </c:ser>
        <c:ser>
          <c:idx val="1"/>
          <c:order val="1"/>
          <c:tx>
            <c:strRef>
              <c:f>'Tanery Befor-Shipmt-TongHong(VN'!$B$10</c:f>
              <c:strCache>
                <c:ptCount val="1"/>
                <c:pt idx="0">
                  <c:v>% of Orders Rejected as Un-Reworkable / Un-Shippable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'Tanery Befor-Shipmt-TongHong(VN'!$C$5:$N$5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'Tanery Befor-Shipmt-TongHong(VN'!$C$10:$N$10</c:f>
            </c:numRef>
          </c:val>
          <c:extLst>
            <c:ext xmlns:c16="http://schemas.microsoft.com/office/drawing/2014/chart" uri="{C3380CC4-5D6E-409C-BE32-E72D297353CC}">
              <c16:uniqueId val="{00000001-B93B-BF49-A821-47D18274B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7784"/>
        <c:axId val="440312296"/>
      </c:barChart>
      <c:catAx>
        <c:axId val="44031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2296"/>
        <c:crosses val="autoZero"/>
        <c:auto val="1"/>
        <c:lblAlgn val="ctr"/>
        <c:lblOffset val="100"/>
        <c:noMultiLvlLbl val="0"/>
      </c:catAx>
      <c:valAx>
        <c:axId val="4403122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75847636705697E-2"/>
          <c:y val="0.8635988507311757"/>
          <c:w val="0.8552573840165778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17645225278915E-2"/>
          <c:y val="0.11377592021372014"/>
          <c:w val="0.9185051999411169"/>
          <c:h val="0.67329803751369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'Tannery Before-Shipmt-Wei Tai'!$B$6</c:f>
              <c:strCache>
                <c:ptCount val="1"/>
                <c:pt idx="0">
                  <c:v>Orders Inspected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Before-Shipmt-Wei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Before-Shipmt-Wei Tai'!$C$6:$N$6</c:f>
              <c:numCache>
                <c:formatCode>#,##0</c:formatCode>
                <c:ptCount val="4"/>
                <c:pt idx="0">
                  <c:v>4</c:v>
                </c:pt>
                <c:pt idx="1">
                  <c:v>60</c:v>
                </c:pt>
                <c:pt idx="2">
                  <c:v>250</c:v>
                </c:pt>
                <c:pt idx="3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A-F340-8CB0-C4377069A3A1}"/>
            </c:ext>
          </c:extLst>
        </c:ser>
        <c:ser>
          <c:idx val="1"/>
          <c:order val="1"/>
          <c:tx>
            <c:strRef>
              <c:f>'Tannery Before-Shipmt-Wei Tai'!$B$7</c:f>
              <c:strCache>
                <c:ptCount val="1"/>
                <c:pt idx="0">
                  <c:v>Orders Rejected &amp; Sent for Rework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Before-Shipmt-Wei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Before-Shipmt-Wei Tai'!$C$7:$N$7</c:f>
              <c:numCache>
                <c:formatCode>#,##0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A-F340-8CB0-C4377069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04456"/>
        <c:axId val="440311904"/>
      </c:barChart>
      <c:catAx>
        <c:axId val="44030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1904"/>
        <c:crosses val="autoZero"/>
        <c:auto val="1"/>
        <c:lblAlgn val="ctr"/>
        <c:lblOffset val="100"/>
        <c:noMultiLvlLbl val="0"/>
      </c:catAx>
      <c:valAx>
        <c:axId val="4403119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1372862681709"/>
          <c:y val="0.86359886538532582"/>
          <c:w val="0.77812301887179691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7607380011973"/>
          <c:y val="7.6822873534301617E-2"/>
          <c:w val="0.87592392619988024"/>
          <c:h val="0.69648505450961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'Tannery Before-Shipmt-Wei Tai'!$B$8</c:f>
              <c:strCache>
                <c:ptCount val="1"/>
                <c:pt idx="0">
                  <c:v>% of Orders Rejected &amp; Sent for Rework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Before-Shipmt-Wei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Before-Shipmt-Wei Tai'!$C$8:$N$8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1.2E-2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3-1344-A089-066C350EC441}"/>
            </c:ext>
          </c:extLst>
        </c:ser>
        <c:ser>
          <c:idx val="1"/>
          <c:order val="1"/>
          <c:tx>
            <c:strRef>
              <c:f>'Tannery Before-Shipmt-Wei Tai'!$B$10</c:f>
              <c:strCache>
                <c:ptCount val="1"/>
                <c:pt idx="0">
                  <c:v>% of Orders Rejected as Un-Reworkable / Un-Shippable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Before-Shipmt-Wei Tai'!$C$5:$N$5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Before-Shipmt-Wei Tai'!$C$10:$N$10</c:f>
            </c:numRef>
          </c:val>
          <c:extLst>
            <c:ext xmlns:c16="http://schemas.microsoft.com/office/drawing/2014/chart" uri="{C3380CC4-5D6E-409C-BE32-E72D297353CC}">
              <c16:uniqueId val="{00000001-CFD3-1344-A089-066C350EC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06416"/>
        <c:axId val="440307592"/>
      </c:barChart>
      <c:catAx>
        <c:axId val="4403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7592"/>
        <c:crosses val="autoZero"/>
        <c:auto val="1"/>
        <c:lblAlgn val="ctr"/>
        <c:lblOffset val="100"/>
        <c:noMultiLvlLbl val="0"/>
      </c:catAx>
      <c:valAx>
        <c:axId val="4403075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75847636705697E-2"/>
          <c:y val="0.8635988507311757"/>
          <c:w val="0.8552573840165778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17645225278915E-2"/>
          <c:y val="0.10279203622101044"/>
          <c:w val="0.9185051999411169"/>
          <c:h val="0.67051594182843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'Tannery Before-Shipment KPI'!$B$6</c:f>
              <c:strCache>
                <c:ptCount val="1"/>
                <c:pt idx="0">
                  <c:v>Orders Inspected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Before-Shipment KPI'!$C$5:$N$5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Before-Shipment KPI'!$C$6:$N$6</c:f>
              <c:numCache>
                <c:formatCode>#,##0</c:formatCode>
                <c:ptCount val="4"/>
                <c:pt idx="0">
                  <c:v>5</c:v>
                </c:pt>
                <c:pt idx="1">
                  <c:v>119</c:v>
                </c:pt>
                <c:pt idx="2">
                  <c:v>345</c:v>
                </c:pt>
                <c:pt idx="3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3-EF48-B169-1FD9ECAC8C98}"/>
            </c:ext>
          </c:extLst>
        </c:ser>
        <c:ser>
          <c:idx val="1"/>
          <c:order val="1"/>
          <c:tx>
            <c:strRef>
              <c:f>'Tannery Before-Shipment KPI'!$B$7</c:f>
              <c:strCache>
                <c:ptCount val="1"/>
                <c:pt idx="0">
                  <c:v>Orders Rejected &amp; Sent for Rework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igh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'Tannery Before-Shipment KPI'!$C$5:$N$5</c:f>
              <c:strCache>
                <c:ptCount val="4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</c:strCache>
            </c:strRef>
          </c:cat>
          <c:val>
            <c:numRef>
              <c:f>'Tannery Before-Shipment KPI'!$C$7:$N$7</c:f>
              <c:numCache>
                <c:formatCode>#,##0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3-EF48-B169-1FD9ECAC8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4648"/>
        <c:axId val="440305240"/>
      </c:barChart>
      <c:catAx>
        <c:axId val="44031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05240"/>
        <c:crosses val="autoZero"/>
        <c:auto val="1"/>
        <c:lblAlgn val="ctr"/>
        <c:lblOffset val="100"/>
        <c:noMultiLvlLbl val="0"/>
      </c:catAx>
      <c:valAx>
        <c:axId val="4403052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031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1372862681709"/>
          <c:y val="0.86359886538532582"/>
          <c:w val="0.77812301887179691"/>
          <c:h val="0.1137418854879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venir ligh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FFD7-D3E5-794E-A5F2-FF4B533CDB9F}" type="datetimeFigureOut">
              <a:rPr lang="en-US" smtClean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DC93-5FE0-C14E-A230-EF547B61B4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09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D367-AE51-3C42-BE66-4288C67B3976}" type="datetimeFigureOut">
              <a:rPr lang="en-US" smtClean="0"/>
              <a:t>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5A75-0D74-AB49-BEBC-0EE10A736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7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7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1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70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7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0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5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5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2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59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8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65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4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91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of the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5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7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7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2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5A75-0D74-AB49-BEBC-0EE10A736D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8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41870" y="389614"/>
            <a:ext cx="11162452" cy="61665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704320" y="6556206"/>
            <a:ext cx="487680" cy="3158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05805" y="174170"/>
            <a:ext cx="2159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05105" algn="ctr">
              <a:spcAft>
                <a:spcPts val="600"/>
              </a:spcAft>
            </a:pP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New Balance</a:t>
            </a:r>
            <a:r>
              <a:rPr lang="zh-CN" altLang="en-US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Leather QA Program</a:t>
            </a:r>
            <a:r>
              <a:rPr lang="zh-CN" altLang="en-US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Update</a:t>
            </a:r>
            <a:endParaRPr lang="en-US" sz="800" b="0" dirty="0">
              <a:solidFill>
                <a:schemeClr val="bg1">
                  <a:lumMod val="8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31375" y="190117"/>
            <a:ext cx="417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Avenir Book" charset="0"/>
                <a:ea typeface="Avenir Book" charset="0"/>
                <a:cs typeface="Avenir Book" charset="0"/>
              </a:rPr>
              <a:t>I</a:t>
            </a:r>
            <a:endParaRPr lang="en-US" sz="950" dirty="0">
              <a:solidFill>
                <a:srgbClr val="00FF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5" y="271102"/>
            <a:ext cx="118933" cy="86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8" y="271102"/>
            <a:ext cx="761677" cy="817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608157" y="205754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RIGHT FROM THE START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F594A12-CC2D-3E42-AEA3-BC644CAA35DA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80000" y="792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41870" y="389614"/>
            <a:ext cx="11162452" cy="61665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704320" y="6556206"/>
            <a:ext cx="487680" cy="3158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05805" y="174170"/>
            <a:ext cx="2159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05105" algn="ctr">
              <a:spcAft>
                <a:spcPts val="600"/>
              </a:spcAft>
            </a:pP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New Balance</a:t>
            </a:r>
            <a:r>
              <a:rPr lang="zh-CN" altLang="en-US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Leather QA Program</a:t>
            </a:r>
            <a:r>
              <a:rPr lang="zh-CN" altLang="en-US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zh-CN" sz="800" b="0" dirty="0">
                <a:solidFill>
                  <a:schemeClr val="bg1">
                    <a:lumMod val="8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Update</a:t>
            </a:r>
            <a:endParaRPr lang="en-US" sz="800" b="0" dirty="0">
              <a:solidFill>
                <a:schemeClr val="bg1">
                  <a:lumMod val="8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31375" y="190117"/>
            <a:ext cx="417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Avenir Book" charset="0"/>
                <a:ea typeface="Avenir Book" charset="0"/>
                <a:cs typeface="Avenir Book" charset="0"/>
              </a:rPr>
              <a:t>I</a:t>
            </a:r>
            <a:endParaRPr lang="en-US" sz="950" dirty="0">
              <a:solidFill>
                <a:srgbClr val="00FF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5" y="271102"/>
            <a:ext cx="118933" cy="86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8" y="271102"/>
            <a:ext cx="761677" cy="817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608157" y="205754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RIGHT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287359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728"/>
            <a:ext cx="12192000" cy="6873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28"/>
            <a:ext cx="12192000" cy="68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MS 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29170" y="389614"/>
            <a:ext cx="11162452" cy="61665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3" y="654213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AA6BF7D-D03E-184B-A42E-361AB3CAF53A}" type="slidenum">
              <a:rPr lang="en-US" sz="105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704320" y="6556206"/>
            <a:ext cx="487680" cy="315862"/>
          </a:xfrm>
          <a:prstGeom prst="rect">
            <a:avLst/>
          </a:prstGeom>
          <a:solidFill>
            <a:srgbClr val="51B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5" y="271102"/>
            <a:ext cx="118933" cy="8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8" y="271102"/>
            <a:ext cx="761677" cy="817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8156" y="205753"/>
            <a:ext cx="1565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RIGHT FROM THE START</a:t>
            </a:r>
            <a:r>
              <a:rPr lang="en-US" sz="800" baseline="30000" dirty="0">
                <a:solidFill>
                  <a:schemeClr val="bg2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474224" y="6580939"/>
            <a:ext cx="22589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898989"/>
                </a:solidFill>
                <a:latin typeface="Avenir Book"/>
              </a:rPr>
              <a:t>Impactiva</a:t>
            </a:r>
            <a:r>
              <a:rPr lang="en-US" sz="800" baseline="30000" dirty="0">
                <a:solidFill>
                  <a:srgbClr val="898989"/>
                </a:solidFill>
                <a:latin typeface="Avenir Book"/>
              </a:rPr>
              <a:t>TM</a:t>
            </a:r>
            <a:r>
              <a:rPr lang="en-US" sz="800" dirty="0">
                <a:solidFill>
                  <a:srgbClr val="898989"/>
                </a:solidFill>
                <a:latin typeface="Avenir Book"/>
              </a:rPr>
              <a:t> Copyright 2018 and Confidential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78E01-DC0C-8242-A2FA-CE6EFFE5A905}"/>
              </a:ext>
            </a:extLst>
          </p:cNvPr>
          <p:cNvSpPr txBox="1"/>
          <p:nvPr userDrawn="1"/>
        </p:nvSpPr>
        <p:spPr>
          <a:xfrm>
            <a:off x="1455759" y="190117"/>
            <a:ext cx="417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100" dirty="0">
                <a:solidFill>
                  <a:srgbClr val="51BD2B"/>
                </a:solidFill>
                <a:latin typeface="Avenir Book" charset="0"/>
                <a:ea typeface="Avenir Book" charset="0"/>
                <a:cs typeface="Avenir Book" charset="0"/>
              </a:rPr>
              <a:t>I</a:t>
            </a:r>
            <a:endParaRPr lang="en-US" sz="950" dirty="0">
              <a:solidFill>
                <a:schemeClr val="bg2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3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4DFD-48C4-4543-8762-3A9C8A991BD7}" type="datetimeFigureOut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2F1D-0601-B840-BB49-65F974E00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3092" y="4774564"/>
            <a:ext cx="5061857" cy="72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3997" y="3515391"/>
            <a:ext cx="9104006" cy="1277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205105" algn="ctr">
              <a:spcAft>
                <a:spcPts val="600"/>
              </a:spcAft>
            </a:pPr>
            <a:r>
              <a:rPr lang="en-US" altLang="zh-CN" sz="3600" b="1" dirty="0">
                <a:solidFill>
                  <a:srgbClr val="12213D"/>
                </a:solidFill>
                <a:latin typeface="Avenir Book" charset="0"/>
                <a:ea typeface="Avenir Book" charset="0"/>
                <a:cs typeface="Avenir Book" charset="0"/>
              </a:rPr>
              <a:t>Leather QA Direct-to-Cutting Program</a:t>
            </a:r>
          </a:p>
          <a:p>
            <a:pPr indent="-205105" algn="ctr">
              <a:spcAft>
                <a:spcPts val="600"/>
              </a:spcAft>
            </a:pPr>
            <a:r>
              <a:rPr lang="en-US" sz="3600" b="1" dirty="0">
                <a:solidFill>
                  <a:srgbClr val="12213D"/>
                </a:solidFill>
                <a:latin typeface="Avenir Book" charset="0"/>
                <a:ea typeface="Avenir Book" charset="0"/>
                <a:cs typeface="Avenir Book" charset="0"/>
              </a:rPr>
              <a:t>Success Story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9291" y="4986567"/>
            <a:ext cx="5149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2213D"/>
                </a:solidFill>
                <a:latin typeface="Avenir Book" charset="0"/>
                <a:ea typeface="Avenir Book" charset="0"/>
                <a:cs typeface="Avenir Book" charset="0"/>
              </a:rPr>
              <a:t>Thank you for exploring a partnership with us.  </a:t>
            </a:r>
            <a:endParaRPr lang="en-US" sz="1400" b="1" dirty="0">
              <a:solidFill>
                <a:srgbClr val="12213D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86" y="718245"/>
            <a:ext cx="5995828" cy="2167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35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spect="1"/>
          </p:cNvSpPr>
          <p:nvPr/>
        </p:nvSpPr>
        <p:spPr>
          <a:xfrm flipV="1">
            <a:off x="1080000" y="792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Cost</a:t>
            </a:r>
            <a:r>
              <a:rPr lang="zh-CN" altLang="en-US" sz="2400" b="1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 </a:t>
            </a:r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of</a:t>
            </a:r>
            <a:r>
              <a:rPr lang="zh-CN" altLang="en-US" sz="2400" b="1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 </a:t>
            </a:r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Poor</a:t>
            </a:r>
            <a:r>
              <a:rPr lang="zh-CN" altLang="en-US" sz="2400" b="1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 </a:t>
            </a:r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Quality</a:t>
            </a:r>
            <a:endParaRPr lang="en-US" sz="2400" b="1" dirty="0">
              <a:solidFill>
                <a:srgbClr val="001134"/>
              </a:solidFill>
              <a:latin typeface="Avenir Book"/>
              <a:ea typeface="Avenir Medium" charset="0"/>
              <a:cs typeface="Avenir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F4EC-AD67-644A-8CC1-D0AAC3561982}"/>
              </a:ext>
            </a:extLst>
          </p:cNvPr>
          <p:cNvSpPr txBox="1"/>
          <p:nvPr/>
        </p:nvSpPr>
        <p:spPr>
          <a:xfrm>
            <a:off x="975239" y="1949004"/>
            <a:ext cx="578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venir Book" panose="02000503020000020003" pitchFamily="2" charset="0"/>
              </a:rPr>
              <a:t>Before-Impactiva Previous-Year</a:t>
            </a:r>
            <a:r>
              <a:rPr lang="zh-CN" altLang="en-US" sz="2000" b="1" dirty="0">
                <a:latin typeface="Avenir Book" panose="02000503020000020003" pitchFamily="2" charset="0"/>
              </a:rPr>
              <a:t> </a:t>
            </a:r>
            <a:r>
              <a:rPr lang="en-US" altLang="zh-CN" sz="2000" b="1" dirty="0">
                <a:latin typeface="Avenir Book" panose="02000503020000020003" pitchFamily="2" charset="0"/>
              </a:rPr>
              <a:t>Claim</a:t>
            </a:r>
            <a:r>
              <a:rPr lang="zh-CN" altLang="en-US" sz="2000" b="1" dirty="0">
                <a:latin typeface="Avenir Book" panose="02000503020000020003" pitchFamily="2" charset="0"/>
              </a:rPr>
              <a:t> </a:t>
            </a:r>
            <a:r>
              <a:rPr lang="en-US" altLang="zh-CN" sz="2000" b="1" dirty="0">
                <a:latin typeface="Avenir Book" panose="02000503020000020003" pitchFamily="2" charset="0"/>
              </a:rPr>
              <a:t>Summary</a:t>
            </a:r>
            <a:endParaRPr lang="en-US" sz="2000" b="1" dirty="0">
              <a:latin typeface="Avenir Book" panose="02000503020000020003" pitchFamily="2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6936193-E673-421A-9A69-73BCD899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578518"/>
            <a:ext cx="10229975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9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1200729" y="706927"/>
            <a:ext cx="100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727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Average % Clean Area Arriving at T1 vs % Contracted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EADE5D-8DEB-4A9A-BD36-6A664A1BD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336790"/>
              </p:ext>
            </p:extLst>
          </p:nvPr>
        </p:nvGraphicFramePr>
        <p:xfrm>
          <a:off x="933686" y="1344706"/>
          <a:ext cx="10299492" cy="234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9EADE5D-8DEB-4A9A-BD36-6A664A1BD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56045"/>
              </p:ext>
            </p:extLst>
          </p:nvPr>
        </p:nvGraphicFramePr>
        <p:xfrm>
          <a:off x="933686" y="3981673"/>
          <a:ext cx="10299492" cy="234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65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EADE5D-8DEB-4A9A-BD36-6A664A1BD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433667"/>
              </p:ext>
            </p:extLst>
          </p:nvPr>
        </p:nvGraphicFramePr>
        <p:xfrm>
          <a:off x="933685" y="3880546"/>
          <a:ext cx="10310253" cy="220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EADE5D-8DEB-4A9A-BD36-6A664A1BD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243846"/>
              </p:ext>
            </p:extLst>
          </p:nvPr>
        </p:nvGraphicFramePr>
        <p:xfrm>
          <a:off x="933684" y="1397459"/>
          <a:ext cx="10310253" cy="220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1">
            <a:extLst>
              <a:ext uri="{FF2B5EF4-FFF2-40B4-BE49-F238E27FC236}">
                <a16:creationId xmlns:a16="http://schemas.microsoft.com/office/drawing/2014/main" id="{8798F42C-A648-49C9-B9DA-5AE0D5CED6AB}"/>
              </a:ext>
            </a:extLst>
          </p:cNvPr>
          <p:cNvSpPr txBox="1"/>
          <p:nvPr/>
        </p:nvSpPr>
        <p:spPr>
          <a:xfrm>
            <a:off x="1200729" y="706927"/>
            <a:ext cx="100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727"/>
              </a:spcAft>
              <a:defRPr/>
            </a:pPr>
            <a:r>
              <a:rPr lang="en-US" sz="2400" dirty="0"/>
              <a:t>Average % Clean Area Improvement Arriving at T1 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814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1040897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Order Rejected at First Inspection for Improvement at Tannery 1</a:t>
            </a:r>
            <a:endParaRPr lang="en-IN" sz="2400" b="1" dirty="0">
              <a:solidFill>
                <a:srgbClr val="001134"/>
              </a:solidFill>
              <a:latin typeface="Avenir Book"/>
              <a:cs typeface="Avenir Ligh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14126" y="1680880"/>
          <a:ext cx="4316027" cy="461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33098" y="1788458"/>
          <a:ext cx="4047565" cy="450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010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102237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Order Rejected at First Inspection for Improvement at Tannery 2</a:t>
            </a:r>
            <a:endParaRPr lang="en-IN" sz="2400" b="1" dirty="0">
              <a:solidFill>
                <a:srgbClr val="001134"/>
              </a:solidFill>
              <a:latin typeface="Avenir Book"/>
              <a:cs typeface="Avenir Ligh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3786" y="1603132"/>
          <a:ext cx="4262238" cy="461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74545" y="1748119"/>
          <a:ext cx="4106118" cy="446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689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5379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Order Rejected at First Inspection for Improvement - Overall</a:t>
            </a:r>
            <a:endParaRPr lang="en-IN" sz="2400" b="1" dirty="0">
              <a:solidFill>
                <a:srgbClr val="001134"/>
              </a:solidFill>
              <a:latin typeface="Avenir Book"/>
              <a:cs typeface="Avenir Ligh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3786" y="1627942"/>
          <a:ext cx="4396708" cy="462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58286" y="1788458"/>
          <a:ext cx="4222377" cy="446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238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3094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Pcs. Rejected during 100% Inspection at Tannery 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49036" y="1627942"/>
          <a:ext cx="8115727" cy="212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95830" y="3649435"/>
          <a:ext cx="7668933" cy="145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46" y="5192713"/>
            <a:ext cx="7500717" cy="10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3094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Pcs. Rejected during 100% Inspection at Tannery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15056" y="1734672"/>
          <a:ext cx="8198837" cy="181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74257" y="3550024"/>
          <a:ext cx="7839635" cy="136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584" y="5070079"/>
            <a:ext cx="7594308" cy="11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3094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Tannery Before-Shipment KPIs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Pcs Rejected during 100% Inspection - Overall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30506" y="1794622"/>
          <a:ext cx="8283388" cy="171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5148" y="3509682"/>
          <a:ext cx="7749615" cy="145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506" y="5128947"/>
            <a:ext cx="8719408" cy="10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34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Top 3 Defective Leathers Stopped at Tannery </a:t>
            </a:r>
            <a:r>
              <a:rPr lang="mr-IN" altLang="zh-CN" sz="2400" b="1" dirty="0">
                <a:latin typeface="Avenir Book" panose="02000503020000020003" pitchFamily="2" charset="0"/>
                <a:cs typeface="Avenir Light"/>
              </a:rPr>
              <a:t>–</a:t>
            </a: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 Tannery 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9449" y="1385303"/>
          <a:ext cx="10833101" cy="207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DF2BE6-2F51-424E-925B-CB74AD7529C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5953" y="3956223"/>
          <a:ext cx="10833101" cy="178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14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Table of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F50F74-27DE-42D5-8BEF-DA389FCA9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00041"/>
              </p:ext>
            </p:extLst>
          </p:nvPr>
        </p:nvGraphicFramePr>
        <p:xfrm>
          <a:off x="2639320" y="1991422"/>
          <a:ext cx="7401149" cy="27383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0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853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Avenir Book" panose="02000503020000020003" pitchFamily="2" charset="0"/>
                        </a:rPr>
                        <a:t>Section</a:t>
                      </a:r>
                      <a:endParaRPr lang="en-US" sz="2000" b="1" i="0" dirty="0"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100584" marR="100584" marT="50292" marB="50292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latin typeface="Avenir Book" panose="02000503020000020003" pitchFamily="2" charset="0"/>
                        </a:rPr>
                        <a:t>01 </a:t>
                      </a:r>
                      <a:r>
                        <a:rPr lang="en-US" altLang="zh-CN" sz="1600" b="0" i="0" kern="1200" dirty="0">
                          <a:latin typeface="Avenir Book" panose="02000503020000020003" pitchFamily="2" charset="0"/>
                        </a:rPr>
                        <a:t>Background Information and Client Value Drivers</a:t>
                      </a:r>
                    </a:p>
                  </a:txBody>
                  <a:tcPr marL="100584" marR="100584" marT="50292" marB="50292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latin typeface="Avenir Book" panose="02000503020000020003" pitchFamily="2" charset="0"/>
                        </a:rPr>
                        <a:t>02 Before-Impactiva Situation Found</a:t>
                      </a:r>
                      <a:endParaRPr lang="en-US" altLang="zh-CN" sz="1600" b="0" i="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100584" marR="100584" marT="50292" marB="50292" anchor="ctr">
                    <a:lnT>
                      <a:noFill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90545"/>
                  </a:ext>
                </a:extLst>
              </a:tr>
              <a:tr h="52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03 </a:t>
                      </a:r>
                      <a:r>
                        <a:rPr lang="en-US" altLang="zh-CN" sz="1600" b="0" i="0" kern="1200" dirty="0">
                          <a:latin typeface="Avenir Book" panose="02000503020000020003" pitchFamily="2" charset="0"/>
                        </a:rPr>
                        <a:t>Our Solution</a:t>
                      </a:r>
                      <a:endParaRPr lang="en-US" altLang="zh-CN" sz="1600" b="0" i="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100584" marR="100584" marT="50292" marB="50292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33319"/>
                  </a:ext>
                </a:extLst>
              </a:tr>
              <a:tr h="52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04 Before-Impactiva and After-Impactiva</a:t>
                      </a:r>
                    </a:p>
                  </a:txBody>
                  <a:tcPr marL="100584" marR="100584" marT="50292" marB="50292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33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865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Top 4 Defective Leathers Stopped at Tannery </a:t>
            </a:r>
            <a:r>
              <a:rPr lang="mr-IN" altLang="zh-CN" sz="2400" b="1" dirty="0">
                <a:latin typeface="Avenir Book" panose="02000503020000020003" pitchFamily="2" charset="0"/>
                <a:cs typeface="Avenir Light"/>
              </a:rPr>
              <a:t>–</a:t>
            </a: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 Tannery 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46149" y="1572419"/>
          <a:ext cx="10299701" cy="192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B489AD-697B-FA4C-B760-B17BBE9895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2897" y="3776869"/>
          <a:ext cx="10299701" cy="190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98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920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</a:rPr>
              <a:t>Tannery Before-Shipment KPIs - </a:t>
            </a: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% Clean Area Improvement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76425" y="1383685"/>
          <a:ext cx="8439150" cy="205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06823" y="3438364"/>
          <a:ext cx="8798301" cy="151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935" y="5013325"/>
            <a:ext cx="7407448" cy="12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778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</a:rPr>
              <a:t>Factory 1 Leather Claim KPIs - After Impactiva Inspection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43201" y="1618735"/>
          <a:ext cx="6367928" cy="301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04" y="4563410"/>
            <a:ext cx="8825480" cy="10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811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</a:rPr>
              <a:t>Factory 1 Leather Claim KPIs – After Impactiva Inspection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4951" y="1671996"/>
          <a:ext cx="5117967" cy="265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59791" y="1671996"/>
          <a:ext cx="5144834" cy="254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0D202-945A-B247-88C1-D8EF9732F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18757"/>
              </p:ext>
            </p:extLst>
          </p:nvPr>
        </p:nvGraphicFramePr>
        <p:xfrm>
          <a:off x="1640589" y="4567145"/>
          <a:ext cx="8910821" cy="1237718"/>
        </p:xfrm>
        <a:graphic>
          <a:graphicData uri="http://schemas.openxmlformats.org/drawingml/2006/table">
            <a:tbl>
              <a:tblPr/>
              <a:tblGrid>
                <a:gridCol w="3804383">
                  <a:extLst>
                    <a:ext uri="{9D8B030D-6E8A-4147-A177-3AD203B41FA5}">
                      <a16:colId xmlns:a16="http://schemas.microsoft.com/office/drawing/2014/main" val="449159278"/>
                    </a:ext>
                  </a:extLst>
                </a:gridCol>
                <a:gridCol w="968644">
                  <a:extLst>
                    <a:ext uri="{9D8B030D-6E8A-4147-A177-3AD203B41FA5}">
                      <a16:colId xmlns:a16="http://schemas.microsoft.com/office/drawing/2014/main" val="108521475"/>
                    </a:ext>
                  </a:extLst>
                </a:gridCol>
                <a:gridCol w="1000230">
                  <a:extLst>
                    <a:ext uri="{9D8B030D-6E8A-4147-A177-3AD203B41FA5}">
                      <a16:colId xmlns:a16="http://schemas.microsoft.com/office/drawing/2014/main" val="976198090"/>
                    </a:ext>
                  </a:extLst>
                </a:gridCol>
                <a:gridCol w="1000230">
                  <a:extLst>
                    <a:ext uri="{9D8B030D-6E8A-4147-A177-3AD203B41FA5}">
                      <a16:colId xmlns:a16="http://schemas.microsoft.com/office/drawing/2014/main" val="2455135498"/>
                    </a:ext>
                  </a:extLst>
                </a:gridCol>
                <a:gridCol w="1000230">
                  <a:extLst>
                    <a:ext uri="{9D8B030D-6E8A-4147-A177-3AD203B41FA5}">
                      <a16:colId xmlns:a16="http://schemas.microsoft.com/office/drawing/2014/main" val="2401193960"/>
                    </a:ext>
                  </a:extLst>
                </a:gridCol>
                <a:gridCol w="1137104">
                  <a:extLst>
                    <a:ext uri="{9D8B030D-6E8A-4147-A177-3AD203B41FA5}">
                      <a16:colId xmlns:a16="http://schemas.microsoft.com/office/drawing/2014/main" val="648923935"/>
                    </a:ext>
                  </a:extLst>
                </a:gridCol>
              </a:tblGrid>
              <a:tr h="31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05968"/>
                  </a:ext>
                </a:extLst>
              </a:tr>
              <a:tr h="310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Sq. Ft. Shipped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531,366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884,410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125237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Sq. Ft. w/ Problems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053989"/>
                  </a:ext>
                </a:extLst>
              </a:tr>
              <a:tr h="310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Sq. Ft. w/ Problems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3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3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781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</a:rPr>
              <a:t>Factory 1 Quality Statistics </a:t>
            </a:r>
            <a:r>
              <a:rPr lang="mr-IN" altLang="zh-CN" sz="2400" b="1" dirty="0">
                <a:latin typeface="Avenir Book" panose="02000503020000020003" pitchFamily="2" charset="0"/>
              </a:rPr>
              <a:t>–</a:t>
            </a:r>
            <a:r>
              <a:rPr lang="en-US" altLang="zh-CN" sz="2400" b="1" dirty="0">
                <a:latin typeface="Avenir Book" panose="02000503020000020003" pitchFamily="2" charset="0"/>
              </a:rPr>
              <a:t> Before &amp; After Impactiva 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075A49-897F-3C47-95D8-DE1D6AA00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66186"/>
              </p:ext>
            </p:extLst>
          </p:nvPr>
        </p:nvGraphicFramePr>
        <p:xfrm>
          <a:off x="1821533" y="4637987"/>
          <a:ext cx="8463290" cy="1500012"/>
        </p:xfrm>
        <a:graphic>
          <a:graphicData uri="http://schemas.openxmlformats.org/drawingml/2006/table">
            <a:tbl>
              <a:tblPr/>
              <a:tblGrid>
                <a:gridCol w="5554034">
                  <a:extLst>
                    <a:ext uri="{9D8B030D-6E8A-4147-A177-3AD203B41FA5}">
                      <a16:colId xmlns:a16="http://schemas.microsoft.com/office/drawing/2014/main" val="1400203071"/>
                    </a:ext>
                  </a:extLst>
                </a:gridCol>
                <a:gridCol w="1504150">
                  <a:extLst>
                    <a:ext uri="{9D8B030D-6E8A-4147-A177-3AD203B41FA5}">
                      <a16:colId xmlns:a16="http://schemas.microsoft.com/office/drawing/2014/main" val="2716648184"/>
                    </a:ext>
                  </a:extLst>
                </a:gridCol>
                <a:gridCol w="1405106">
                  <a:extLst>
                    <a:ext uri="{9D8B030D-6E8A-4147-A177-3AD203B41FA5}">
                      <a16:colId xmlns:a16="http://schemas.microsoft.com/office/drawing/2014/main" val="3849327723"/>
                    </a:ext>
                  </a:extLst>
                </a:gridCol>
              </a:tblGrid>
              <a:tr h="500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Tannery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Tannery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02987"/>
                  </a:ext>
                </a:extLst>
              </a:tr>
              <a:tr h="500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Sq. Ft. requiring replacement before Impactiva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79877"/>
                  </a:ext>
                </a:extLst>
              </a:tr>
              <a:tr h="500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Sq. Ft. requiring replacement after Impactiva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7371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031681"/>
              </p:ext>
            </p:extLst>
          </p:nvPr>
        </p:nvGraphicFramePr>
        <p:xfrm>
          <a:off x="1472463" y="1250499"/>
          <a:ext cx="9636000" cy="314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277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953388-0917-4203-B3A1-AAA687A54366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828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EA9D-E59B-4578-A429-37BFE1500F7C}"/>
              </a:ext>
            </a:extLst>
          </p:cNvPr>
          <p:cNvSpPr txBox="1"/>
          <p:nvPr/>
        </p:nvSpPr>
        <p:spPr>
          <a:xfrm>
            <a:off x="1260000" y="720001"/>
            <a:ext cx="655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Cutting Yield Improvement at </a:t>
            </a:r>
            <a:r>
              <a:rPr lang="en-US" altLang="zh-CN" sz="2400" b="1" dirty="0">
                <a:latin typeface="Avenir Book" panose="02000503020000020003" pitchFamily="2" charset="0"/>
              </a:rPr>
              <a:t>Factory 1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BC97A-6131-1D4A-85C9-0F540E9F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9" t="31342" r="53378" b="15478"/>
          <a:stretch/>
        </p:blipFill>
        <p:spPr>
          <a:xfrm>
            <a:off x="4656378" y="1803655"/>
            <a:ext cx="5362833" cy="4334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8D874-D965-4A5F-A4E1-69C35A042DFC}"/>
              </a:ext>
            </a:extLst>
          </p:cNvPr>
          <p:cNvSpPr txBox="1"/>
          <p:nvPr/>
        </p:nvSpPr>
        <p:spPr>
          <a:xfrm>
            <a:off x="1188000" y="3107241"/>
            <a:ext cx="284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venir Book" panose="02000503020000020003" pitchFamily="2" charset="0"/>
              </a:rPr>
              <a:t>9.7% savings versus consumption standards defined on Satra Summ or equivalent software</a:t>
            </a:r>
            <a:endParaRPr lang="en-US" sz="2000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23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>
            <a:extLst>
              <a:ext uri="{FF2B5EF4-FFF2-40B4-BE49-F238E27FC236}">
                <a16:creationId xmlns:a16="http://schemas.microsoft.com/office/drawing/2014/main" id="{B1FB746D-DF6A-4AEC-9E60-22CF3369A8F6}"/>
              </a:ext>
            </a:extLst>
          </p:cNvPr>
          <p:cNvSpPr txBox="1"/>
          <p:nvPr/>
        </p:nvSpPr>
        <p:spPr>
          <a:xfrm>
            <a:off x="1200729" y="706927"/>
            <a:ext cx="100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727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Direct-to-Cutting Results at Factory 1</a:t>
            </a:r>
            <a:endParaRPr lang="en-US" altLang="zh-CN" b="1" dirty="0">
              <a:latin typeface="Avenir Book" panose="02000503020000020003" pitchFamily="2" charset="0"/>
              <a:cs typeface="Avenir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B35B-0496-4606-8510-964C18AE6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5" t="34767" r="41621" b="17822"/>
          <a:stretch/>
        </p:blipFill>
        <p:spPr>
          <a:xfrm>
            <a:off x="1729943" y="1717589"/>
            <a:ext cx="8686801" cy="43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>
            <a:extLst>
              <a:ext uri="{FF2B5EF4-FFF2-40B4-BE49-F238E27FC236}">
                <a16:creationId xmlns:a16="http://schemas.microsoft.com/office/drawing/2014/main" id="{A751B08C-B437-40C8-B0F6-80893A66A4E0}"/>
              </a:ext>
            </a:extLst>
          </p:cNvPr>
          <p:cNvSpPr txBox="1"/>
          <p:nvPr/>
        </p:nvSpPr>
        <p:spPr>
          <a:xfrm>
            <a:off x="1200729" y="706927"/>
            <a:ext cx="100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727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Return On Investment of </a:t>
            </a:r>
            <a:r>
              <a:rPr lang="en-US" altLang="zh-CN" sz="2400" b="1" dirty="0">
                <a:latin typeface="Avenir Book" panose="02000503020000020003" pitchFamily="2" charset="0"/>
              </a:rPr>
              <a:t>Factory 1</a:t>
            </a:r>
            <a:endParaRPr lang="en-US" altLang="zh-CN" sz="2400" b="1" dirty="0">
              <a:latin typeface="Avenir Book" panose="02000503020000020003" pitchFamily="2" charset="0"/>
              <a:cs typeface="Avenir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31568-8EBC-4B95-A127-F509ADDE6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2" t="31523" r="21148" b="11693"/>
          <a:stretch/>
        </p:blipFill>
        <p:spPr>
          <a:xfrm>
            <a:off x="889687" y="1433384"/>
            <a:ext cx="10097353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7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>
            <a:extLst>
              <a:ext uri="{FF2B5EF4-FFF2-40B4-BE49-F238E27FC236}">
                <a16:creationId xmlns:a16="http://schemas.microsoft.com/office/drawing/2014/main" id="{F7626208-F0A2-4D69-8A51-C20688D20824}"/>
              </a:ext>
            </a:extLst>
          </p:cNvPr>
          <p:cNvSpPr txBox="1"/>
          <p:nvPr/>
        </p:nvSpPr>
        <p:spPr>
          <a:xfrm>
            <a:off x="1200729" y="706927"/>
            <a:ext cx="100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727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Lead-Time Improvement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8D7E9-5212-49EF-895E-2CB88B98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31" y="1681183"/>
            <a:ext cx="8437646" cy="43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04485" y="-1034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28138" y="4349463"/>
            <a:ext cx="5214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134"/>
                </a:solidFill>
                <a:latin typeface="Avenir Black"/>
                <a:ea typeface="Avenir Medium" charset="0"/>
                <a:cs typeface="Avenir Medium" charset="0"/>
              </a:rPr>
              <a:t>Contact Us:  </a:t>
            </a:r>
            <a:r>
              <a:rPr lang="en-US" sz="2000" b="1" dirty="0">
                <a:latin typeface="Avenir Black" panose="020B0803020203020204" pitchFamily="34" charset="0"/>
              </a:rPr>
              <a:t>sales</a:t>
            </a:r>
            <a:r>
              <a:rPr lang="en-US" sz="2000" dirty="0">
                <a:latin typeface="Avenir Black" panose="020B0803020203020204" pitchFamily="34" charset="0"/>
              </a:rPr>
              <a:t>@impactiva.com</a:t>
            </a:r>
          </a:p>
          <a:p>
            <a:endParaRPr lang="en-US" sz="2000" b="1" dirty="0">
              <a:solidFill>
                <a:srgbClr val="001134"/>
              </a:solidFill>
              <a:latin typeface="Avenir Black"/>
              <a:ea typeface="Avenir Medium" charset="0"/>
              <a:cs typeface="Avenir Medium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0887" y="3928436"/>
            <a:ext cx="6636058" cy="262743"/>
            <a:chOff x="1435280" y="3641042"/>
            <a:chExt cx="6079945" cy="262386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435280" y="3641042"/>
              <a:ext cx="6079945" cy="1214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944945" y="3654334"/>
              <a:ext cx="2541330" cy="24909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48" y="1519173"/>
            <a:ext cx="4439626" cy="16049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33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Background Information and Client Value Drivers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000" y="1620000"/>
            <a:ext cx="10297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A USD $ +4 billion US global brand-retailer, a leader in athletic footwear</a:t>
            </a:r>
          </a:p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Facing suede split leather color and nap inconsistencies that was negatively impacting their sell-through</a:t>
            </a:r>
          </a:p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Seeking to improve their speed to market by reducing the number of days in their leather production-chain</a:t>
            </a:r>
          </a:p>
        </p:txBody>
      </p:sp>
    </p:spTree>
    <p:extLst>
      <p:ext uri="{BB962C8B-B14F-4D97-AF65-F5344CB8AC3E}">
        <p14:creationId xmlns:p14="http://schemas.microsoft.com/office/powerpoint/2010/main" val="376909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Situation Found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000" y="1620000"/>
            <a:ext cx="102972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spcAft>
                <a:spcPts val="1200"/>
              </a:spcAft>
            </a:pPr>
            <a:r>
              <a:rPr lang="en-US" altLang="zh-CN" sz="2000" b="1" dirty="0">
                <a:latin typeface="Avenir Book" charset="0"/>
                <a:ea typeface="Avenir Book" charset="0"/>
                <a:cs typeface="Avenir Book" charset="0"/>
              </a:rPr>
              <a:t>After assessing the Before-Impactiva situation, Impactiva found the following root causes</a:t>
            </a:r>
            <a:r>
              <a:rPr lang="en-US" altLang="zh-CN" sz="2000" b="1" dirty="0">
                <a:latin typeface="Avenir Book"/>
                <a:ea typeface="Avenir Book" charset="0"/>
                <a:cs typeface="Calibri"/>
              </a:rPr>
              <a:t>:</a:t>
            </a:r>
            <a:endParaRPr lang="en-US" altLang="zh-CN" sz="2000" b="1" dirty="0">
              <a:latin typeface="Avenir Book" panose="02000503020000020003" pitchFamily="2" charset="0"/>
            </a:endParaRPr>
          </a:p>
          <a:p>
            <a:pPr marL="360000" indent="-360000" defTabSz="180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Tanneries were using different raw material origin creating major inconsistencies in quality from lot to lot and tannery to tannery (raw material is key in suede leather)</a:t>
            </a:r>
          </a:p>
          <a:p>
            <a:pPr marL="360000" indent="-360000" defTabSz="180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Leather Confirmation Swatches and Color Windows being used were inconsistent across the brand-retailer’s leather ecosystem</a:t>
            </a:r>
          </a:p>
        </p:txBody>
      </p:sp>
    </p:spTree>
    <p:extLst>
      <p:ext uri="{BB962C8B-B14F-4D97-AF65-F5344CB8AC3E}">
        <p14:creationId xmlns:p14="http://schemas.microsoft.com/office/powerpoint/2010/main" val="84120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824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Our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000" y="1620000"/>
            <a:ext cx="102972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venir Book" panose="02000503020000020003" pitchFamily="2" charset="0"/>
              </a:rPr>
              <a:t>Standards: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Define and create tools to be used by Client’s leather ecosystem </a:t>
            </a:r>
            <a:br>
              <a:rPr lang="en-US" altLang="zh-CN" sz="2000" dirty="0">
                <a:latin typeface="Avenir Book" panose="02000503020000020003" pitchFamily="2" charset="0"/>
              </a:rPr>
            </a:br>
            <a:r>
              <a:rPr lang="en-US" altLang="zh-CN" sz="2000" dirty="0">
                <a:latin typeface="Avenir Book" panose="02000503020000020003" pitchFamily="2" charset="0"/>
              </a:rPr>
              <a:t>(Leather Specs, Leather Confirmation Swatches, Color Windows, Range Swatches such as Nap Standard and Product Article) 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Worked with tanneries and Client to determine and specify raw material that resulted in best quality while maintaining same leather costs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zh-CN" sz="400" dirty="0">
              <a:latin typeface="Avenir Book" panose="02000503020000020003" pitchFamily="2" charset="0"/>
            </a:endParaRPr>
          </a:p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venir Book" panose="02000503020000020003" pitchFamily="2" charset="0"/>
              </a:rPr>
              <a:t>Tannery permanent deployment: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Impactiva Leather QA Technicians </a:t>
            </a:r>
            <a:br>
              <a:rPr lang="en-US" altLang="zh-CN" sz="2000" dirty="0">
                <a:latin typeface="Avenir Book" panose="02000503020000020003" pitchFamily="2" charset="0"/>
              </a:rPr>
            </a:br>
            <a:r>
              <a:rPr lang="en-US" altLang="zh-CN" sz="2000" dirty="0">
                <a:latin typeface="Avenir Book" panose="02000503020000020003" pitchFamily="2" charset="0"/>
              </a:rPr>
              <a:t>(performed manual tests, color shade separation and QC on 100% of leather)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Impactiva Leather Marking Technicians </a:t>
            </a:r>
            <a:br>
              <a:rPr lang="en-US" altLang="zh-CN" sz="2000" dirty="0">
                <a:latin typeface="Avenir Book" panose="02000503020000020003" pitchFamily="2" charset="0"/>
              </a:rPr>
            </a:br>
            <a:r>
              <a:rPr lang="en-US" altLang="zh-CN" sz="2000" dirty="0">
                <a:latin typeface="Avenir Book" panose="02000503020000020003" pitchFamily="2" charset="0"/>
              </a:rPr>
              <a:t>(marked the defects on 100% of leather)</a:t>
            </a:r>
          </a:p>
        </p:txBody>
      </p:sp>
    </p:spTree>
    <p:extLst>
      <p:ext uri="{BB962C8B-B14F-4D97-AF65-F5344CB8AC3E}">
        <p14:creationId xmlns:p14="http://schemas.microsoft.com/office/powerpoint/2010/main" val="86899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824"/>
              </a:spcAft>
              <a:defRPr/>
            </a:pPr>
            <a:r>
              <a:rPr lang="en-US" altLang="zh-CN" sz="2400" b="1" dirty="0">
                <a:latin typeface="Avenir Book" panose="02000503020000020003" pitchFamily="2" charset="0"/>
                <a:cs typeface="Avenir Light"/>
              </a:rPr>
              <a:t>Our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000" y="1620000"/>
            <a:ext cx="1029726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venir Book" panose="02000503020000020003" pitchFamily="2" charset="0"/>
              </a:rPr>
              <a:t>“Direct-to-Cutting” Program: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After initial “get-to-know” period, 100% of leather is sent directly to cutting without a Factory re-inspection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zh-CN" sz="400" dirty="0">
              <a:latin typeface="Avenir Book" panose="02000503020000020003" pitchFamily="2" charset="0"/>
            </a:endParaRPr>
          </a:p>
          <a:p>
            <a:pPr marL="360000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venir Book" panose="02000503020000020003" pitchFamily="2" charset="0"/>
              </a:rPr>
              <a:t>Factory Technical Support deployment:</a:t>
            </a:r>
          </a:p>
          <a:p>
            <a:pPr marL="817200" lvl="1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Impactiva Client-Success Technicians </a:t>
            </a:r>
          </a:p>
          <a:p>
            <a:pPr marL="1274400" lvl="2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Teach Factory Warehouse Team on Client’s leather standards</a:t>
            </a:r>
          </a:p>
          <a:p>
            <a:pPr marL="1274400" lvl="2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Avenir Book" panose="02000503020000020003" pitchFamily="2" charset="0"/>
              </a:rPr>
              <a:t>Teach Factory Warehouse Team on Impactiva’s grading and color-shade system* so that the leather can go directly to cutting</a:t>
            </a:r>
          </a:p>
          <a:p>
            <a:pPr marL="1274400" lvl="2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zh-CN" sz="2000" dirty="0">
              <a:latin typeface="Avenir Book" panose="02000503020000020003" pitchFamily="2" charset="0"/>
            </a:endParaRPr>
          </a:p>
          <a:p>
            <a:pPr marL="1274400" lvl="2" indent="-360000" defTabSz="18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zh-CN" sz="2000" dirty="0">
              <a:latin typeface="Avenir Book" panose="02000503020000020003" pitchFamily="2" charset="0"/>
            </a:endParaRPr>
          </a:p>
          <a:p>
            <a:pPr marL="0" lvl="2" defTabSz="180000">
              <a:spcAft>
                <a:spcPts val="1200"/>
              </a:spcAft>
            </a:pPr>
            <a:r>
              <a:rPr lang="en-US" altLang="zh-CN" sz="2000" dirty="0">
                <a:latin typeface="Avenir Book" panose="02000503020000020003" pitchFamily="2" charset="0"/>
              </a:rPr>
              <a:t>* </a:t>
            </a:r>
            <a:r>
              <a:rPr lang="en-US" altLang="zh-CN" sz="1200" dirty="0">
                <a:latin typeface="Avenir Book" panose="02000503020000020003" pitchFamily="2" charset="0"/>
              </a:rPr>
              <a:t>Under Impactiva’s guidance, Tanneries ship all leather separated by grades (1, 2, 3) and color shades (max. of 4) with bundles marked accordingly</a:t>
            </a:r>
          </a:p>
        </p:txBody>
      </p:sp>
    </p:spTree>
    <p:extLst>
      <p:ext uri="{BB962C8B-B14F-4D97-AF65-F5344CB8AC3E}">
        <p14:creationId xmlns:p14="http://schemas.microsoft.com/office/powerpoint/2010/main" val="213872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Before-Impactiva Status of Leather Production</a:t>
            </a:r>
            <a:endParaRPr lang="en-US" sz="2400" b="1" dirty="0">
              <a:solidFill>
                <a:srgbClr val="001134"/>
              </a:solidFill>
              <a:latin typeface="Avenir Book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000" y="1620000"/>
            <a:ext cx="1029726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Avenir Book" panose="02000503020000020003" pitchFamily="2" charset="0"/>
              </a:rPr>
              <a:t>Tannery 1</a:t>
            </a:r>
            <a:endParaRPr lang="en-US" sz="2000" b="1" dirty="0">
              <a:latin typeface="Avenir Book" panose="02000503020000020003" pitchFamily="2" charset="0"/>
            </a:endParaRPr>
          </a:p>
          <a:p>
            <a:pPr marL="180000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Cow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Split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suede is relatively firm with consistent short nap</a:t>
            </a: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I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nconsistent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product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quality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across the production batches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with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average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sizes being:</a:t>
            </a: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13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</a:t>
            </a: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21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 (</a:t>
            </a:r>
            <a:r>
              <a:rPr lang="en-US" altLang="zh-CN" sz="1600" dirty="0">
                <a:solidFill>
                  <a:srgbClr val="000000"/>
                </a:solidFill>
                <a:latin typeface="Avenir Book" panose="02000503020000020003" pitchFamily="2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oughly 10% of material is 25 sq. ft.)</a:t>
            </a: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ot using same origin of raw materials across their production</a:t>
            </a:r>
          </a:p>
        </p:txBody>
      </p:sp>
    </p:spTree>
    <p:extLst>
      <p:ext uri="{BB962C8B-B14F-4D97-AF65-F5344CB8AC3E}">
        <p14:creationId xmlns:p14="http://schemas.microsoft.com/office/powerpoint/2010/main" val="33330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0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1134"/>
                </a:solidFill>
                <a:latin typeface="Avenir Book"/>
                <a:ea typeface="Avenir Medium" charset="0"/>
                <a:cs typeface="Avenir Medium" charset="0"/>
              </a:rPr>
              <a:t>Before-Impactiva Status of Leather Production</a:t>
            </a:r>
            <a:endParaRPr lang="en-US" sz="2400" b="1" dirty="0">
              <a:solidFill>
                <a:srgbClr val="001134"/>
              </a:solidFill>
              <a:latin typeface="Avenir Book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000" y="1580725"/>
            <a:ext cx="1004141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altLang="zh-CN" sz="2000" b="1" dirty="0">
                <a:latin typeface="Avenir Book" panose="02000503020000020003" pitchFamily="2" charset="0"/>
              </a:rPr>
              <a:t>Tannery 2</a:t>
            </a:r>
          </a:p>
          <a:p>
            <a:pPr marL="180000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endParaRPr lang="en-US" sz="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uede is soft but with inconsistent medium to long nap</a:t>
            </a: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endParaRPr lang="en-US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I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nconsistent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product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quality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across the production batches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with</a:t>
            </a:r>
            <a:r>
              <a:rPr lang="zh-CN" altLang="en-US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a large disparity in skin sizes:</a:t>
            </a: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endParaRPr lang="en-US" altLang="zh-CN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8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</a:t>
            </a: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12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</a:t>
            </a: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15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</a:t>
            </a:r>
          </a:p>
          <a:p>
            <a:pPr marL="1094400" lvl="2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20</a:t>
            </a:r>
            <a:r>
              <a:rPr lang="zh-CN" alt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sq. ft. (there are batches with single butt half-hide as well as double butt full-hide)</a:t>
            </a:r>
          </a:p>
          <a:p>
            <a:pPr lvl="1" indent="-360000" defTabSz="180000">
              <a:spcAft>
                <a:spcPts val="600"/>
              </a:spcAft>
              <a:tabLst>
                <a:tab pos="180000" algn="l"/>
              </a:tabLst>
            </a:pPr>
            <a:endParaRPr lang="en-US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637200" lvl="1" indent="-3600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venir Book" panose="02000503020000020003" pitchFamily="2" charset="0"/>
              </a:rPr>
              <a:t>ot using the same origin of raw materials across their production</a:t>
            </a:r>
          </a:p>
        </p:txBody>
      </p:sp>
    </p:spTree>
    <p:extLst>
      <p:ext uri="{BB962C8B-B14F-4D97-AF65-F5344CB8AC3E}">
        <p14:creationId xmlns:p14="http://schemas.microsoft.com/office/powerpoint/2010/main" val="246533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000" y="720002"/>
            <a:ext cx="762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Color</a:t>
            </a:r>
            <a:r>
              <a:rPr lang="zh-CN" altLang="en-US" sz="2400" b="1" dirty="0">
                <a:latin typeface="Avenir Book" panose="02000503020000020003" pitchFamily="2" charset="0"/>
              </a:rPr>
              <a:t> </a:t>
            </a:r>
            <a:r>
              <a:rPr lang="en-US" altLang="zh-CN" sz="2400" b="1" dirty="0">
                <a:latin typeface="Avenir Book" panose="02000503020000020003" pitchFamily="2" charset="0"/>
              </a:rPr>
              <a:t>Variation</a:t>
            </a:r>
            <a:r>
              <a:rPr lang="zh-CN" altLang="en-US" sz="2400" b="1" dirty="0">
                <a:latin typeface="Avenir Book" panose="02000503020000020003" pitchFamily="2" charset="0"/>
              </a:rPr>
              <a:t> </a:t>
            </a:r>
            <a:r>
              <a:rPr lang="en-US" altLang="zh-CN" sz="2400" b="1" dirty="0">
                <a:latin typeface="Avenir Book" panose="02000503020000020003" pitchFamily="2" charset="0"/>
              </a:rPr>
              <a:t>Analysis</a:t>
            </a:r>
            <a:endParaRPr lang="en-US" sz="2400" b="1" dirty="0">
              <a:solidFill>
                <a:srgbClr val="001134"/>
              </a:solidFill>
              <a:latin typeface="Avenir Book" panose="02000503020000020003" pitchFamily="2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09E33-B349-6E49-8730-7DFD97C0D274}"/>
              </a:ext>
            </a:extLst>
          </p:cNvPr>
          <p:cNvSpPr txBox="1"/>
          <p:nvPr/>
        </p:nvSpPr>
        <p:spPr>
          <a:xfrm>
            <a:off x="1260000" y="1580725"/>
            <a:ext cx="10041412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9710" indent="-179710" defTabSz="1800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Missing many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client approved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Leather Confirmation Swatches (LCS’s)</a:t>
            </a:r>
            <a:endParaRPr lang="zh-CN" altLang="en-US" sz="2000" dirty="0">
              <a:latin typeface="Avenir Book"/>
            </a:endParaRPr>
          </a:p>
          <a:p>
            <a:pPr marL="179710" indent="-179710" defTabSz="180004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zh-CN" sz="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179710" indent="-179710" defTabSz="1800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Primarily following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latin typeface="Avenir Book" panose="02000503020000020003" pitchFamily="2" charset="0"/>
              </a:rPr>
              <a:t>Color </a:t>
            </a:r>
            <a:r>
              <a:rPr lang="en-US" altLang="zh-CN" sz="2000" dirty="0">
                <a:latin typeface="Avenir Book" panose="02000503020000020003" pitchFamily="2" charset="0"/>
              </a:rPr>
              <a:t>W</a:t>
            </a:r>
            <a:r>
              <a:rPr lang="en-US" sz="2000" dirty="0">
                <a:latin typeface="Avenir Book" panose="02000503020000020003" pitchFamily="2" charset="0"/>
              </a:rPr>
              <a:t>indows (CW’s)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which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should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venir Book" panose="02000503020000020003" pitchFamily="2" charset="0"/>
              </a:rPr>
              <a:t>only be used as</a:t>
            </a:r>
            <a:r>
              <a:rPr lang="zh-CN" alt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zh-CN" altLang="en-US" sz="2000" dirty="0">
                <a:latin typeface="Avenir Book" panose="02000503020000020003" pitchFamily="2" charset="0"/>
              </a:rPr>
              <a:t>a </a:t>
            </a:r>
            <a:r>
              <a:rPr lang="en-US" sz="2000" dirty="0">
                <a:latin typeface="Avenir Book" panose="02000503020000020003" pitchFamily="2" charset="0"/>
              </a:rPr>
              <a:t>supporting tool to judge the acceptable tolerance levels, not as the primary standard</a:t>
            </a: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963C62D-E8FF-453A-B1E2-DF09E6EB4911}"/>
              </a:ext>
            </a:extLst>
          </p:cNvPr>
          <p:cNvSpPr>
            <a:spLocks noChangeAspect="1"/>
          </p:cNvSpPr>
          <p:nvPr/>
        </p:nvSpPr>
        <p:spPr>
          <a:xfrm flipV="1">
            <a:off x="1080000" y="792000"/>
            <a:ext cx="216000" cy="216000"/>
          </a:xfrm>
          <a:prstGeom prst="rt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A96D6135-2AD7-4D35-A741-FEC5818A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3241668"/>
            <a:ext cx="10041412" cy="26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Description xmlns="http://schemas.microsoft.com/sharepoint.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0A985F2FE9646BC721112458F5C8A" ma:contentTypeVersion="8" ma:contentTypeDescription="Create a new document." ma:contentTypeScope="" ma:versionID="b130b41d8feaa5b1835a580463748c34">
  <xsd:schema xmlns:xsd="http://www.w3.org/2001/XMLSchema" xmlns:xs="http://www.w3.org/2001/XMLSchema" xmlns:p="http://schemas.microsoft.com/office/2006/metadata/properties" xmlns:ns2="http://schemas.microsoft.com/sharepoint.v3" xmlns:ns3="118278bb-7822-49d5-a8e3-ce67322dcb5a" xmlns:ns4="75830c8a-464b-42c0-9fe9-7387ea53116c" targetNamespace="http://schemas.microsoft.com/office/2006/metadata/properties" ma:root="true" ma:fieldsID="a9dcf35b1f9c2bdf6061b334730b0fdf" ns2:_="" ns3:_="" ns4:_="">
    <xsd:import namespace="http://schemas.microsoft.com/sharepoint.v3"/>
    <xsd:import namespace="118278bb-7822-49d5-a8e3-ce67322dcb5a"/>
    <xsd:import namespace="75830c8a-464b-42c0-9fe9-7387ea53116c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278bb-7822-49d5-a8e3-ce67322dcb5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30c8a-464b-42c0-9fe9-7387ea531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45D8C-08E1-4A20-8087-B2B66951D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B96E9-AEF9-4A91-96EF-36B0C751EBDE}">
  <ds:schemaRefs>
    <ds:schemaRef ds:uri="http://purl.org/dc/elements/1.1/"/>
    <ds:schemaRef ds:uri="http://schemas.microsoft.com/office/2006/metadata/properties"/>
    <ds:schemaRef ds:uri="118278bb-7822-49d5-a8e3-ce67322dcb5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34abd2f-fb2e-4ce9-9744-f25ea99583f6"/>
    <ds:schemaRef ds:uri="http://purl.org/dc/dcmitype/"/>
    <ds:schemaRef ds:uri="http://schemas.microsoft.com/office/infopath/2007/PartnerControls"/>
    <ds:schemaRef ds:uri="http://schemas.microsoft.com/sharepoint.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6E8EBA-B6B9-47BB-8695-BA223AFDAA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9944</TotalTime>
  <Words>718</Words>
  <Application>Microsoft Office PowerPoint</Application>
  <PresentationFormat>Widescreen</PresentationFormat>
  <Paragraphs>163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Black</vt:lpstr>
      <vt:lpstr>Avenir Book</vt:lpstr>
      <vt:lpstr>Avenir Light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jei mitra</dc:creator>
  <cp:lastModifiedBy>Raul Ruiz</cp:lastModifiedBy>
  <cp:revision>433</cp:revision>
  <dcterms:created xsi:type="dcterms:W3CDTF">2017-11-21T07:44:52Z</dcterms:created>
  <dcterms:modified xsi:type="dcterms:W3CDTF">2019-01-11T15:45:05Z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0x010100DC30A985F2FE9646BC721112458F5C8A</vt:lpwstr>
  </property>
</Properties>
</file>